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3" r:id="rId3"/>
    <p:sldId id="314" r:id="rId4"/>
    <p:sldId id="259" r:id="rId5"/>
    <p:sldId id="276" r:id="rId6"/>
    <p:sldId id="318" r:id="rId7"/>
    <p:sldId id="317" r:id="rId8"/>
    <p:sldId id="316" r:id="rId9"/>
    <p:sldId id="319" r:id="rId10"/>
    <p:sldId id="320" r:id="rId11"/>
    <p:sldId id="322" r:id="rId12"/>
    <p:sldId id="278" r:id="rId13"/>
    <p:sldId id="323" r:id="rId14"/>
    <p:sldId id="324" r:id="rId15"/>
    <p:sldId id="325" r:id="rId16"/>
    <p:sldId id="307" r:id="rId17"/>
    <p:sldId id="326" r:id="rId18"/>
    <p:sldId id="294" r:id="rId19"/>
    <p:sldId id="327" r:id="rId20"/>
    <p:sldId id="308" r:id="rId21"/>
    <p:sldId id="329" r:id="rId22"/>
    <p:sldId id="328" r:id="rId23"/>
    <p:sldId id="330" r:id="rId24"/>
    <p:sldId id="331" r:id="rId25"/>
    <p:sldId id="282" r:id="rId26"/>
    <p:sldId id="295" r:id="rId27"/>
    <p:sldId id="269" r:id="rId28"/>
    <p:sldId id="310" r:id="rId29"/>
    <p:sldId id="296" r:id="rId30"/>
    <p:sldId id="279" r:id="rId31"/>
    <p:sldId id="332" r:id="rId32"/>
    <p:sldId id="297" r:id="rId33"/>
    <p:sldId id="333" r:id="rId3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7" autoAdjust="0"/>
    <p:restoredTop sz="99822" autoAdjust="0"/>
  </p:normalViewPr>
  <p:slideViewPr>
    <p:cSldViewPr>
      <p:cViewPr varScale="1">
        <p:scale>
          <a:sx n="96" d="100"/>
          <a:sy n="96" d="100"/>
        </p:scale>
        <p:origin x="756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1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45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35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53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08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487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15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1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31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6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303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BCC1D-6D34-4BB4-81AD-D94EC416E488}" type="datetimeFigureOut">
              <a:rPr lang="en-US" smtClean="0"/>
              <a:t>3/17/2017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8A224-2CD8-4A9D-A892-02EFAF660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97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Trigonometric Ratios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10 Lesson 6 </a:t>
            </a:r>
          </a:p>
        </p:txBody>
      </p:sp>
      <p:pic>
        <p:nvPicPr>
          <p:cNvPr id="7" name="Picture 2" descr="C:\Users\nicart\Dropbox\algebra 1\Horizontal 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1" y="691223"/>
            <a:ext cx="8229600" cy="103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57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>
            <a:off x="3886200" y="1428750"/>
            <a:ext cx="1939925" cy="1216660"/>
          </a:xfrm>
          <a:prstGeom prst="rtTriangl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9550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71550"/>
                <a:ext cx="8686800" cy="4049366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                                              </a:t>
                </a:r>
                <a:r>
                  <a:rPr lang="en-US" sz="2400" b="1" dirty="0"/>
                  <a:t>B</a:t>
                </a: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</a:t>
                </a:r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Opposite Leg                      Hypotenuse</a:t>
                </a:r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                      C    Adjacent leg   A</a:t>
                </a:r>
              </a:p>
              <a:p>
                <a:pPr marL="0" indent="0" algn="ctr">
                  <a:buNone/>
                </a:pPr>
                <a:endParaRPr lang="en-US" sz="2800" b="1" i="1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600" b="1" i="1">
                          <a:latin typeface="Cambria Math"/>
                        </a:rPr>
                        <m:t>𝒄𝒐𝒕</m:t>
                      </m:r>
                      <m:r>
                        <a:rPr lang="en-US" sz="2600" b="1" i="1">
                          <a:latin typeface="Cambria Math"/>
                        </a:rPr>
                        <m:t> ∠</m:t>
                      </m:r>
                      <m:r>
                        <a:rPr lang="en-US" sz="2600" b="1" i="1">
                          <a:latin typeface="Cambria Math"/>
                        </a:rPr>
                        <m:t>𝑨</m:t>
                      </m:r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600" b="1" i="1">
                              <a:latin typeface="Cambria Math"/>
                            </a:rPr>
                            <m:t>𝒕𝒂𝒏</m:t>
                          </m:r>
                          <m:r>
                            <a:rPr lang="en-US" sz="2600" b="1" i="1">
                              <a:latin typeface="Cambria Math"/>
                            </a:rPr>
                            <m:t>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𝒍𝒆𝒈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𝒂𝒅𝒋𝒂𝒄𝒆𝒏𝒕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𝒕𝒐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𝑨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sz="26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𝒍𝒆𝒈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𝒐𝒑𝒑𝒐𝒔𝒊𝒕𝒆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𝒕𝒐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6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b="1" i="1">
                                  <a:latin typeface="Cambria Math"/>
                                </a:rPr>
                                <m:t>𝑪𝑨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6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b="1" i="1">
                                  <a:latin typeface="Cambria Math"/>
                                </a:rPr>
                                <m:t>𝑩𝑪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71550"/>
                <a:ext cx="8686800" cy="4049366"/>
              </a:xfrm>
              <a:blipFill rotWithShape="1">
                <a:blip r:embed="rId2"/>
                <a:stretch>
                  <a:fillRect l="-1193" t="-12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86200" y="2415540"/>
            <a:ext cx="254000" cy="22987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73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318549"/>
              </p:ext>
            </p:extLst>
          </p:nvPr>
        </p:nvGraphicFramePr>
        <p:xfrm>
          <a:off x="4394200" y="2362200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Equation" r:id="rId3" imgW="914400" imgH="198720" progId="Equation.DSMT4">
                  <p:embed/>
                </p:oleObj>
              </mc:Choice>
              <mc:Fallback>
                <p:oleObj name="Equation" r:id="rId3" imgW="914400" imgH="19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2362200"/>
                        <a:ext cx="914400" cy="198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71550"/>
                <a:ext cx="8229600" cy="3623073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1:</a:t>
                </a:r>
                <a:r>
                  <a:rPr lang="en-US" sz="2800" dirty="0"/>
                  <a:t>  Find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</m:oMath>
                </a14:m>
                <a:r>
                  <a:rPr lang="en-US" sz="2800" dirty="0"/>
                  <a:t>,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𝒄𝒐𝒔</m:t>
                    </m:r>
                  </m:oMath>
                </a14:m>
                <a:r>
                  <a:rPr lang="en-US" sz="2800" dirty="0"/>
                  <a:t>,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𝒕𝒂𝒏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𝒄𝒔𝒄</m:t>
                    </m:r>
                    <m:r>
                      <a:rPr lang="en-US" sz="2800" b="1" i="1">
                        <a:latin typeface="Cambria Math"/>
                      </a:rPr>
                      <m:t>, </m:t>
                    </m:r>
                    <m:r>
                      <a:rPr lang="en-US" sz="2800" b="1" i="1">
                        <a:latin typeface="Cambria Math"/>
                      </a:rPr>
                      <m:t>𝒔𝒆𝒄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dirty="0"/>
                  <a:t>and</a:t>
                </a: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𝒄𝒐𝒕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dirty="0"/>
                  <a:t>of each acute angle of  the right triangle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 </m:t>
                    </m:r>
                    <m:r>
                      <a:rPr lang="en-US" sz="2800" b="1" i="1">
                        <a:latin typeface="Cambria Math"/>
                      </a:rPr>
                      <m:t>𝑨𝑩𝑪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r>
                  <a:rPr lang="pt-BR" sz="2400" dirty="0"/>
                  <a:t> </a:t>
                </a:r>
                <a:r>
                  <a:rPr lang="pt-BR" sz="2400" b="1" i="1" dirty="0"/>
                  <a:t>a.                            </a:t>
                </a:r>
                <a:r>
                  <a:rPr lang="pt-BR" sz="2400" dirty="0"/>
                  <a:t>B</a:t>
                </a:r>
              </a:p>
              <a:p>
                <a:pPr marL="0" indent="0">
                  <a:buNone/>
                </a:pPr>
                <a:r>
                  <a:rPr lang="pt-BR" sz="2000" dirty="0"/>
                  <a:t>            				</a:t>
                </a:r>
              </a:p>
              <a:p>
                <a:pPr marL="0" indent="0">
                  <a:buNone/>
                </a:pPr>
                <a:r>
                  <a:rPr lang="pt-BR" sz="2000" dirty="0"/>
                  <a:t>                                                                         10</a:t>
                </a:r>
              </a:p>
              <a:p>
                <a:pPr marL="0" indent="0">
                  <a:buNone/>
                </a:pPr>
                <a:endParaRPr lang="pt-BR" sz="2000" dirty="0"/>
              </a:p>
              <a:p>
                <a:pPr marL="0" indent="0">
                  <a:buNone/>
                </a:pPr>
                <a:r>
                  <a:rPr lang="pt-BR" sz="2000" dirty="0"/>
                  <a:t>                                   6</a:t>
                </a:r>
              </a:p>
              <a:p>
                <a:pPr marL="0" indent="0">
                  <a:buNone/>
                </a:pPr>
                <a:r>
                  <a:rPr lang="pt-BR" sz="2000" dirty="0"/>
                  <a:t>          </a:t>
                </a:r>
              </a:p>
              <a:p>
                <a:pPr marL="0" indent="0">
                  <a:buNone/>
                </a:pPr>
                <a:r>
                  <a:rPr lang="pt-BR" sz="2000" dirty="0"/>
                  <a:t>          </a:t>
                </a:r>
              </a:p>
              <a:p>
                <a:pPr marL="0" indent="0">
                  <a:buNone/>
                </a:pPr>
                <a:r>
                  <a:rPr lang="pt-BR" sz="2000" dirty="0"/>
                  <a:t>                                      C                                8                                        A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71550"/>
                <a:ext cx="8229600" cy="3623073"/>
              </a:xfrm>
              <a:blipFill rotWithShape="1">
                <a:blip r:embed="rId5"/>
                <a:stretch>
                  <a:fillRect l="-1704" t="-2521" b="-14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Triangle 8"/>
          <p:cNvSpPr/>
          <p:nvPr/>
        </p:nvSpPr>
        <p:spPr>
          <a:xfrm>
            <a:off x="2671477" y="2190750"/>
            <a:ext cx="4114800" cy="1816894"/>
          </a:xfrm>
          <a:prstGeom prst="rtTriangle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 flipH="1">
            <a:off x="2671477" y="3812382"/>
            <a:ext cx="181292" cy="195262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935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1:</a:t>
                </a:r>
                <a:r>
                  <a:rPr lang="en-US" sz="2800" dirty="0"/>
                  <a:t>  Find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</m:oMath>
                </a14:m>
                <a:r>
                  <a:rPr lang="en-US" sz="2800" dirty="0"/>
                  <a:t>,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𝒄𝒐𝒔</m:t>
                    </m:r>
                  </m:oMath>
                </a14:m>
                <a:r>
                  <a:rPr lang="en-US" sz="2800" dirty="0"/>
                  <a:t>,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𝒕𝒂𝒏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𝒄𝒔𝒄</m:t>
                    </m:r>
                    <m:r>
                      <a:rPr lang="en-US" sz="2800" b="1" i="1">
                        <a:latin typeface="Cambria Math"/>
                      </a:rPr>
                      <m:t>, </m:t>
                    </m:r>
                    <m:r>
                      <a:rPr lang="en-US" sz="2800" b="1" i="1">
                        <a:latin typeface="Cambria Math"/>
                      </a:rPr>
                      <m:t>𝒔𝒆𝒄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dirty="0"/>
                  <a:t>and</a:t>
                </a: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𝒄𝒐𝒕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dirty="0"/>
                  <a:t>of each acute angle of  the right triangle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 </m:t>
                    </m:r>
                    <m:r>
                      <a:rPr lang="en-US" sz="2800" b="1" i="1">
                        <a:latin typeface="Cambria Math"/>
                      </a:rPr>
                      <m:t>𝑨𝑩𝑪</m:t>
                    </m:r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buNone/>
                </a:pPr>
                <a:r>
                  <a:rPr lang="en-US" sz="2800" b="1" dirty="0"/>
                  <a:t>a.    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 ∠</m:t>
                    </m:r>
                    <m:r>
                      <a:rPr lang="en-US" sz="2800" b="1" i="1">
                        <a:latin typeface="Cambria Math"/>
                      </a:rPr>
                      <m:t>𝑨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𝑩𝑪</m:t>
                            </m:r>
                          </m:e>
                        </m:acc>
                      </m:num>
                      <m:den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𝑨𝑩</m:t>
                            </m:r>
                          </m:e>
                        </m:acc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𝟔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𝟏𝟎</m:t>
                        </m:r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𝟎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𝟔</m:t>
                    </m:r>
                  </m:oMath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𝒄𝒐𝒔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𝑨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𝑪𝑨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𝑨𝑩</m:t>
                              </m:r>
                            </m:e>
                          </m:acc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𝟖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𝟏𝟎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𝟎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𝒕𝒂𝒏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𝑨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𝑩𝑪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𝑪𝑨</m:t>
                              </m:r>
                            </m:e>
                          </m:acc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𝟖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𝟎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latin typeface="Cambria Math"/>
                        </a:rPr>
                        <m:t>𝟕𝟓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>
                <a:blip r:embed="rId2"/>
                <a:stretch>
                  <a:fillRect l="-1263" t="-2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5288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1:</a:t>
                </a:r>
                <a:r>
                  <a:rPr lang="en-US" sz="2800" dirty="0"/>
                  <a:t>  Find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</m:oMath>
                </a14:m>
                <a:r>
                  <a:rPr lang="en-US" sz="2800" dirty="0"/>
                  <a:t>,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𝒄𝒐𝒔</m:t>
                    </m:r>
                  </m:oMath>
                </a14:m>
                <a:r>
                  <a:rPr lang="en-US" sz="2800" dirty="0"/>
                  <a:t>,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𝒕𝒂𝒏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𝒄𝒔𝒄</m:t>
                    </m:r>
                    <m:r>
                      <a:rPr lang="en-US" sz="2800" b="1" i="1">
                        <a:latin typeface="Cambria Math"/>
                      </a:rPr>
                      <m:t>, </m:t>
                    </m:r>
                    <m:r>
                      <a:rPr lang="en-US" sz="2800" b="1" i="1">
                        <a:latin typeface="Cambria Math"/>
                      </a:rPr>
                      <m:t>𝒔𝒆𝒄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dirty="0"/>
                  <a:t>and</a:t>
                </a: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𝒄𝒐𝒕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dirty="0"/>
                  <a:t>of each acute angle of  the right triangle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 </m:t>
                    </m:r>
                    <m:r>
                      <a:rPr lang="en-US" sz="2800" b="1" i="1">
                        <a:latin typeface="Cambria Math"/>
                      </a:rPr>
                      <m:t>𝑨𝑩𝑪</m:t>
                    </m:r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buNone/>
                </a:pPr>
                <a:r>
                  <a:rPr lang="en-US" sz="2800" b="1" i="1" dirty="0"/>
                  <a:t>a.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𝒄𝒔𝒄</m:t>
                    </m:r>
                    <m:r>
                      <a:rPr lang="en-US" sz="2800" b="1" i="1">
                        <a:latin typeface="Cambria Math"/>
                      </a:rPr>
                      <m:t> ∠</m:t>
                    </m:r>
                    <m:r>
                      <a:rPr lang="en-US" sz="2800" b="1" i="1">
                        <a:latin typeface="Cambria Math"/>
                      </a:rPr>
                      <m:t>𝑨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𝒔𝒊𝒏</m:t>
                        </m:r>
                        <m:r>
                          <a:rPr lang="en-US" sz="2800" b="1" i="1">
                            <a:latin typeface="Cambria Math"/>
                          </a:rPr>
                          <m:t>∠</m:t>
                        </m:r>
                        <m:r>
                          <a:rPr lang="en-US" sz="2800" b="1" i="1">
                            <a:latin typeface="Cambria Math"/>
                          </a:rPr>
                          <m:t>𝑨</m:t>
                        </m:r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𝟎</m:t>
                        </m:r>
                        <m:r>
                          <a:rPr lang="en-US" sz="2800" b="1" i="1">
                            <a:latin typeface="Cambria Math"/>
                          </a:rPr>
                          <m:t>,</m:t>
                        </m:r>
                        <m:r>
                          <a:rPr lang="en-US" sz="2800" b="1" i="1">
                            <a:latin typeface="Cambria Math"/>
                          </a:rPr>
                          <m:t>𝟔</m:t>
                        </m:r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𝟔𝟔</m:t>
                    </m:r>
                  </m:oMath>
                </a14:m>
                <a:endParaRPr lang="en-US" sz="2800" b="1" i="1" dirty="0">
                  <a:latin typeface="Cambria Math"/>
                </a:endParaRPr>
              </a:p>
              <a:p>
                <a:pPr marL="0" indent="0">
                  <a:buNone/>
                </a:pPr>
                <a:endParaRPr lang="en-US" sz="2800" b="1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𝒔𝒆𝒄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𝑨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𝒄𝒐𝒔</m:t>
                          </m:r>
                          <m:r>
                            <a:rPr lang="en-US" sz="2800" b="1" i="1">
                              <a:latin typeface="Cambria Math"/>
                            </a:rPr>
                            <m:t>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𝟎</m:t>
                          </m:r>
                          <m:r>
                            <a:rPr lang="en-US" sz="2800" b="1" i="1">
                              <a:latin typeface="Cambria Math"/>
                            </a:rPr>
                            <m:t>,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𝟖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latin typeface="Cambria Math"/>
                        </a:rPr>
                        <m:t>𝟐𝟓</m:t>
                      </m:r>
                    </m:oMath>
                  </m:oMathPara>
                </a14:m>
                <a:endParaRPr lang="en-US" sz="2800" b="1" i="1" dirty="0">
                  <a:latin typeface="Cambria Math"/>
                </a:endParaRPr>
              </a:p>
              <a:p>
                <a:pPr marL="0" indent="0">
                  <a:buNone/>
                </a:pPr>
                <a:endParaRPr lang="en-US" sz="2800" b="1" i="1" dirty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𝒄𝒐𝒕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𝑨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𝒕𝒂𝒏</m:t>
                          </m:r>
                          <m:r>
                            <a:rPr lang="en-US" sz="2800" b="1" i="1">
                              <a:latin typeface="Cambria Math"/>
                            </a:rPr>
                            <m:t>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𝟎</m:t>
                          </m:r>
                          <m:r>
                            <a:rPr lang="en-US" sz="2800" b="1" i="1">
                              <a:latin typeface="Cambria Math"/>
                            </a:rPr>
                            <m:t>,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𝟕𝟓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latin typeface="Cambria Math"/>
                        </a:rPr>
                        <m:t>𝟑𝟑</m:t>
                      </m:r>
                    </m:oMath>
                  </m:oMathPara>
                </a14:m>
                <a:endParaRPr lang="en-US" sz="2800" b="1" i="1" dirty="0">
                  <a:latin typeface="Cambria Math"/>
                </a:endParaRPr>
              </a:p>
            </p:txBody>
          </p:sp>
        </mc:Choice>
        <mc:Fallback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>
                <a:blip r:embed="rId2"/>
                <a:stretch>
                  <a:fillRect l="-1263" t="-2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256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1:</a:t>
                </a:r>
                <a:r>
                  <a:rPr lang="en-US" sz="2800" dirty="0"/>
                  <a:t>  Find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</m:oMath>
                </a14:m>
                <a:r>
                  <a:rPr lang="en-US" sz="2800" dirty="0"/>
                  <a:t>,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𝒄𝒐𝒔</m:t>
                    </m:r>
                  </m:oMath>
                </a14:m>
                <a:r>
                  <a:rPr lang="en-US" sz="2800" dirty="0"/>
                  <a:t>,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𝒕𝒂𝒏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𝒄𝒔𝒄</m:t>
                    </m:r>
                    <m:r>
                      <a:rPr lang="en-US" sz="2800" b="1" i="1">
                        <a:latin typeface="Cambria Math"/>
                      </a:rPr>
                      <m:t>, </m:t>
                    </m:r>
                    <m:r>
                      <a:rPr lang="en-US" sz="2800" b="1" i="1">
                        <a:latin typeface="Cambria Math"/>
                      </a:rPr>
                      <m:t>𝒔𝒆𝒄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dirty="0"/>
                  <a:t>and</a:t>
                </a: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𝒄𝒐𝒕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dirty="0"/>
                  <a:t>of each acute angle of  the right triangle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 </m:t>
                    </m:r>
                    <m:r>
                      <a:rPr lang="en-US" sz="2800" b="1" i="1">
                        <a:latin typeface="Cambria Math"/>
                      </a:rPr>
                      <m:t>𝑨𝑩𝑪</m:t>
                    </m:r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buNone/>
                </a:pPr>
                <a:r>
                  <a:rPr lang="en-US" sz="2800" b="1" i="1" dirty="0"/>
                  <a:t>a.   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 ∠</m:t>
                    </m:r>
                    <m:r>
                      <a:rPr lang="en-US" sz="2800" b="1" i="1">
                        <a:latin typeface="Cambria Math"/>
                      </a:rPr>
                      <m:t>𝑩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𝑪𝑨</m:t>
                            </m:r>
                          </m:e>
                        </m:acc>
                      </m:num>
                      <m:den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𝑨𝑩</m:t>
                            </m:r>
                          </m:e>
                        </m:acc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𝟏𝟎</m:t>
                        </m:r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𝟎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</m:oMath>
                </a14:m>
                <a:endParaRPr lang="en-US" sz="2800" b="1" i="1" dirty="0"/>
              </a:p>
              <a:p>
                <a:pPr marL="0" indent="0">
                  <a:buNone/>
                </a:pPr>
                <a:endParaRPr lang="en-US" sz="28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𝒄𝒐𝒔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𝑩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𝑩𝑪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𝑨𝑩</m:t>
                              </m:r>
                            </m:e>
                          </m:acc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𝟏𝟎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𝟎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 smtClean="0"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800" b="1" i="1" dirty="0"/>
              </a:p>
              <a:p>
                <a:pPr marL="0" indent="0">
                  <a:buNone/>
                </a:pPr>
                <a:endParaRPr lang="en-US" sz="2800" b="1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𝒕𝒂𝒏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𝑩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𝑪𝑨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𝑩𝑪</m:t>
                              </m:r>
                            </m:e>
                          </m:acc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𝟖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 smtClean="0">
                          <a:latin typeface="Cambria Math"/>
                        </a:rPr>
                        <m:t>𝟑𝟑</m:t>
                      </m:r>
                    </m:oMath>
                  </m:oMathPara>
                </a14:m>
                <a:endParaRPr lang="en-US" sz="2800" b="1" i="1" dirty="0"/>
              </a:p>
            </p:txBody>
          </p:sp>
        </mc:Choice>
        <mc:Fallback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>
                <a:blip r:embed="rId2"/>
                <a:stretch>
                  <a:fillRect l="-1263" t="-2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256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1:</a:t>
                </a:r>
                <a:r>
                  <a:rPr lang="en-US" sz="2800" dirty="0"/>
                  <a:t>  Find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</m:oMath>
                </a14:m>
                <a:r>
                  <a:rPr lang="en-US" sz="2800" dirty="0"/>
                  <a:t>,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𝒄𝒐𝒔</m:t>
                    </m:r>
                  </m:oMath>
                </a14:m>
                <a:r>
                  <a:rPr lang="en-US" sz="2800" dirty="0"/>
                  <a:t>,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𝒕𝒂𝒏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𝒄𝒔𝒄</m:t>
                    </m:r>
                    <m:r>
                      <a:rPr lang="en-US" sz="2800" b="1" i="1">
                        <a:latin typeface="Cambria Math"/>
                      </a:rPr>
                      <m:t>, </m:t>
                    </m:r>
                    <m:r>
                      <a:rPr lang="en-US" sz="2800" b="1" i="1">
                        <a:latin typeface="Cambria Math"/>
                      </a:rPr>
                      <m:t>𝒔𝒆𝒄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dirty="0"/>
                  <a:t>and</a:t>
                </a: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𝒄𝒐𝒕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800" dirty="0"/>
                  <a:t>of each acute angle of  the right triangle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 </m:t>
                    </m:r>
                    <m:r>
                      <a:rPr lang="en-US" sz="2800" b="1" i="1">
                        <a:latin typeface="Cambria Math"/>
                      </a:rPr>
                      <m:t>𝑨𝑩𝑪</m:t>
                    </m:r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buNone/>
                </a:pPr>
                <a:r>
                  <a:rPr lang="en-US" sz="2800" b="1" i="1" dirty="0"/>
                  <a:t>a.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𝒄𝒔𝒄</m:t>
                    </m:r>
                    <m:r>
                      <a:rPr lang="en-US" sz="2800" b="1" i="1">
                        <a:latin typeface="Cambria Math"/>
                      </a:rPr>
                      <m:t> ∠</m:t>
                    </m:r>
                    <m:r>
                      <a:rPr lang="en-US" sz="2800" b="1" i="1">
                        <a:latin typeface="Cambria Math"/>
                      </a:rPr>
                      <m:t>𝑩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𝒔𝒊𝒏</m:t>
                        </m:r>
                        <m:r>
                          <a:rPr lang="en-US" sz="2800" b="1" i="1">
                            <a:latin typeface="Cambria Math"/>
                          </a:rPr>
                          <m:t>∠</m:t>
                        </m:r>
                        <m:r>
                          <a:rPr lang="en-US" sz="2800" b="1" i="1">
                            <a:latin typeface="Cambria Math"/>
                          </a:rPr>
                          <m:t>𝑩</m:t>
                        </m:r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𝟎</m:t>
                        </m:r>
                        <m:r>
                          <a:rPr lang="en-US" sz="2800" b="1" i="1">
                            <a:latin typeface="Cambria Math"/>
                          </a:rPr>
                          <m:t>,</m:t>
                        </m:r>
                        <m:r>
                          <a:rPr lang="en-US" sz="2800" b="1" i="1"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𝟐𝟓</m:t>
                    </m:r>
                  </m:oMath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𝒔𝒆𝒄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𝑩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𝒄𝒐𝒔</m:t>
                          </m:r>
                          <m:r>
                            <a:rPr lang="en-US" sz="2800" b="1" i="1">
                              <a:latin typeface="Cambria Math"/>
                            </a:rPr>
                            <m:t>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𝑩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𝟎</m:t>
                          </m:r>
                          <m:r>
                            <a:rPr lang="en-US" sz="2800" b="1" i="1">
                              <a:latin typeface="Cambria Math"/>
                            </a:rPr>
                            <m:t>,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𝟔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latin typeface="Cambria Math"/>
                        </a:rPr>
                        <m:t>𝟔𝟔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buNone/>
                </a:pPr>
                <a:endParaRPr lang="en-US" sz="2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𝒄𝒐𝒕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𝑩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𝒕𝒂𝒏</m:t>
                          </m:r>
                          <m:r>
                            <a:rPr lang="en-US" sz="2800" b="1" i="1">
                              <a:latin typeface="Cambria Math"/>
                            </a:rPr>
                            <m:t>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𝑩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2800" b="1" i="1">
                              <a:latin typeface="Cambria Math"/>
                            </a:rPr>
                            <m:t>,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𝟑𝟑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𝟎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latin typeface="Cambria Math"/>
                        </a:rPr>
                        <m:t>𝟕𝟓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>
                <a:blip r:embed="rId2"/>
                <a:stretch>
                  <a:fillRect l="-1263" t="-2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256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52400" y="895350"/>
            <a:ext cx="8686800" cy="412556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dirty="0"/>
              <a:t>Sample Problem 2:</a:t>
            </a:r>
            <a:r>
              <a:rPr lang="en-US" sz="2800" dirty="0"/>
              <a:t>  Use your calculator to calculate the following (correct to 2 decimal places).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lphaLcPeriod"/>
            </a:pPr>
            <a:r>
              <a:rPr lang="es-ES" sz="2800" b="1" i="1" dirty="0"/>
              <a:t>sin 45°=	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lphaLcPeriod"/>
            </a:pPr>
            <a:r>
              <a:rPr lang="es-ES" sz="2800" b="1" i="1" dirty="0" err="1"/>
              <a:t>cos</a:t>
            </a:r>
            <a:r>
              <a:rPr lang="es-ES" sz="2800" b="1" i="1" dirty="0"/>
              <a:t> 60°=	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lphaLcPeriod"/>
            </a:pPr>
            <a:r>
              <a:rPr lang="es-ES" sz="2800" b="1" i="1" dirty="0"/>
              <a:t>tan 30°=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s-ES" sz="2800" b="1" i="1" dirty="0"/>
              <a:t>d.    sin 75°=	</a:t>
            </a:r>
            <a:endParaRPr lang="en-US" sz="2800" b="1" i="1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800" b="1" dirty="0">
              <a:latin typeface="Cambria Math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latin typeface="Cambria Math"/>
              </a:rPr>
              <a:t>				</a:t>
            </a:r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1992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52400" y="895350"/>
            <a:ext cx="8686800" cy="412556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dirty="0"/>
              <a:t>Sample Problem 2:</a:t>
            </a:r>
            <a:r>
              <a:rPr lang="en-US" sz="2800" dirty="0"/>
              <a:t>  Use your calculator to calculate the following (correct to 2 decimal places).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s-ES" sz="2800" b="1" i="1" dirty="0">
                <a:latin typeface="Calibri" pitchFamily="34" charset="0"/>
                <a:cs typeface="Calibri" pitchFamily="34" charset="0"/>
              </a:rPr>
              <a:t>a.  sin 45° = 0,71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s-ES" sz="2800" b="1" i="1" dirty="0">
                <a:latin typeface="Calibri" pitchFamily="34" charset="0"/>
                <a:cs typeface="Calibri" pitchFamily="34" charset="0"/>
              </a:rPr>
              <a:t>b.  </a:t>
            </a:r>
            <a:r>
              <a:rPr lang="es-ES" sz="2800" b="1" i="1" dirty="0" err="1">
                <a:latin typeface="Calibri" pitchFamily="34" charset="0"/>
                <a:cs typeface="Calibri" pitchFamily="34" charset="0"/>
              </a:rPr>
              <a:t>cos</a:t>
            </a:r>
            <a:r>
              <a:rPr lang="es-ES" sz="2800" b="1" i="1" dirty="0">
                <a:latin typeface="Calibri" pitchFamily="34" charset="0"/>
                <a:cs typeface="Calibri" pitchFamily="34" charset="0"/>
              </a:rPr>
              <a:t> 60°= 0,50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s-ES" sz="2800" b="1" i="1" dirty="0">
                <a:latin typeface="Calibri" pitchFamily="34" charset="0"/>
                <a:cs typeface="Calibri" pitchFamily="34" charset="0"/>
              </a:rPr>
              <a:t>c.  tan 30° = 0,57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s-ES" sz="2800" b="1" i="1" dirty="0">
                <a:latin typeface="Calibri" pitchFamily="34" charset="0"/>
                <a:cs typeface="Calibri" pitchFamily="34" charset="0"/>
              </a:rPr>
              <a:t>d.  sin 75° = 0,96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800" b="1" dirty="0">
              <a:latin typeface="Cambria Math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latin typeface="Cambria Math"/>
              </a:rPr>
              <a:t>				</a:t>
            </a:r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730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3:</a:t>
                </a:r>
                <a:r>
                  <a:rPr lang="en-US" sz="2800" dirty="0"/>
                  <a:t>  Use your calculator to calculate the following.</a:t>
                </a:r>
              </a:p>
              <a:p>
                <a:pPr marL="514350" indent="-514350">
                  <a:spcBef>
                    <a:spcPts val="0"/>
                  </a:spcBef>
                  <a:spcAft>
                    <a:spcPts val="600"/>
                  </a:spcAft>
                  <a:buAutoNum type="alphaLcPeriod"/>
                </a:pPr>
                <a:r>
                  <a:rPr lang="es-ES" sz="2800" b="1" i="1" dirty="0"/>
                  <a:t>sin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𝑩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s-ES" sz="2800" b="1" i="1" dirty="0"/>
                  <a:t>= 0,8660	</a:t>
                </a:r>
              </a:p>
              <a:p>
                <a:pPr marL="514350" indent="-514350">
                  <a:spcBef>
                    <a:spcPts val="0"/>
                  </a:spcBef>
                  <a:spcAft>
                    <a:spcPts val="600"/>
                  </a:spcAft>
                  <a:buAutoNum type="alphaLcPeriod"/>
                </a:pPr>
                <a:r>
                  <a:rPr lang="es-ES" sz="2800" b="1" i="1" dirty="0" err="1"/>
                  <a:t>cos</a:t>
                </a:r>
                <a:r>
                  <a:rPr lang="es-ES" sz="2800" b="1" i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𝑨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s-ES" sz="2800" b="1" i="1" dirty="0"/>
                  <a:t>= 0,3090	</a:t>
                </a:r>
              </a:p>
              <a:p>
                <a:pPr marL="514350" indent="-514350">
                  <a:spcBef>
                    <a:spcPts val="0"/>
                  </a:spcBef>
                  <a:spcAft>
                    <a:spcPts val="600"/>
                  </a:spcAft>
                  <a:buAutoNum type="alphaLcPeriod"/>
                </a:pPr>
                <a:r>
                  <a:rPr lang="es-ES" sz="2800" b="1" i="1" dirty="0"/>
                  <a:t>tan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𝑩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s-ES" sz="2800" b="1" i="1" dirty="0"/>
                  <a:t>= 1,0000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s-ES" sz="2800" b="1" i="1" dirty="0"/>
                  <a:t>d.    sin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𝑨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s-ES" sz="2800" b="1" i="1" dirty="0"/>
                  <a:t>= 0,7071</a:t>
                </a:r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 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      </a:t>
                </a:r>
                <a:endParaRPr lang="en-US" sz="2800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b="-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1051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3:</a:t>
                </a:r>
                <a:r>
                  <a:rPr lang="en-US" sz="2800" dirty="0"/>
                  <a:t>  Use your calculator to calculate the following.</a:t>
                </a:r>
              </a:p>
              <a:p>
                <a:pPr marL="514350" indent="-514350">
                  <a:spcBef>
                    <a:spcPts val="0"/>
                  </a:spcBef>
                  <a:spcAft>
                    <a:spcPts val="600"/>
                  </a:spcAft>
                  <a:buAutoNum type="alphaLcPeriod"/>
                </a:pPr>
                <a:r>
                  <a:rPr lang="es-E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 smtClean="0">
                        <a:latin typeface="Cambria Math"/>
                      </a:rPr>
                      <m:t> </m:t>
                    </m:r>
                    <m:r>
                      <a:rPr lang="en-US" sz="2800" b="1" i="1">
                        <a:latin typeface="Cambria Math"/>
                      </a:rPr>
                      <m:t>𝑩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s-ES" sz="2800" b="1" i="1" dirty="0"/>
                  <a:t>=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𝟔𝟎</m:t>
                    </m:r>
                    <m:r>
                      <a:rPr lang="en-US" sz="2800" b="1" i="1">
                        <a:latin typeface="Cambria Math"/>
                      </a:rPr>
                      <m:t>°</m:t>
                    </m:r>
                  </m:oMath>
                </a14:m>
                <a:endParaRPr lang="es-ES" sz="2800" b="1" i="1" dirty="0"/>
              </a:p>
              <a:p>
                <a:pPr marL="514350" indent="-514350">
                  <a:spcBef>
                    <a:spcPts val="0"/>
                  </a:spcBef>
                  <a:spcAft>
                    <a:spcPts val="600"/>
                  </a:spcAft>
                  <a:buAutoNum type="alphaLcPeriod"/>
                </a:pPr>
                <a:r>
                  <a:rPr lang="es-ES" sz="2800" b="1" i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𝑨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s-ES" sz="2800" b="1" i="1" dirty="0"/>
                  <a:t>=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𝟕𝟐</m:t>
                    </m:r>
                    <m:r>
                      <a:rPr lang="en-US" sz="2800" b="1" i="1">
                        <a:latin typeface="Cambria Math"/>
                      </a:rPr>
                      <m:t>°</m:t>
                    </m:r>
                  </m:oMath>
                </a14:m>
                <a:endParaRPr lang="es-ES" sz="2800" b="1" i="1" dirty="0"/>
              </a:p>
              <a:p>
                <a:pPr marL="514350" indent="-514350">
                  <a:spcBef>
                    <a:spcPts val="0"/>
                  </a:spcBef>
                  <a:spcAft>
                    <a:spcPts val="600"/>
                  </a:spcAft>
                  <a:buAutoNum type="alphaLcPeriod"/>
                </a:pPr>
                <a:r>
                  <a:rPr lang="es-ES" sz="2800" b="1" i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𝑩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s-ES" sz="2800" b="1" i="1" dirty="0"/>
                  <a:t>=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𝟒𝟓</m:t>
                    </m:r>
                    <m:r>
                      <a:rPr lang="en-US" sz="2800" b="1" i="1">
                        <a:latin typeface="Cambria Math"/>
                      </a:rPr>
                      <m:t>°</m:t>
                    </m:r>
                  </m:oMath>
                </a14:m>
                <a:endParaRPr lang="es-E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s-ES" sz="2800" b="1" i="1" dirty="0"/>
                  <a:t>d.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 smtClean="0">
                        <a:latin typeface="Cambria Math"/>
                      </a:rPr>
                      <m:t> </m:t>
                    </m:r>
                    <m:r>
                      <a:rPr lang="en-US" sz="2800" b="1" i="1">
                        <a:latin typeface="Cambria Math"/>
                      </a:rPr>
                      <m:t>𝑨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</m:oMath>
                </a14:m>
                <a:r>
                  <a:rPr lang="es-ES" sz="2800" b="1" i="1" dirty="0"/>
                  <a:t>=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𝟒𝟓</m:t>
                    </m:r>
                    <m:r>
                      <a:rPr lang="en-US" sz="2800" b="1" i="1">
                        <a:latin typeface="Cambria Math"/>
                      </a:rPr>
                      <m:t>°</m:t>
                    </m:r>
                  </m:oMath>
                </a14:m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 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      </a:t>
                </a:r>
                <a:endParaRPr lang="en-US" sz="2800" dirty="0"/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b="-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022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47750"/>
            <a:ext cx="8229600" cy="388620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2800" b="1" dirty="0">
                <a:solidFill>
                  <a:srgbClr val="0070C0"/>
                </a:solidFill>
              </a:rPr>
              <a:t>Students will be able to:</a:t>
            </a:r>
          </a:p>
          <a:p>
            <a:pPr lvl="0"/>
            <a:r>
              <a:rPr lang="en-US" sz="2800" dirty="0"/>
              <a:t>Understand that by similarity, side ratios in right triangles are properties of the angles in the triangle, leading to definitions of trigonometric ratios for acute angles.</a:t>
            </a:r>
          </a:p>
          <a:p>
            <a:pPr lvl="0"/>
            <a:endParaRPr lang="en-US" sz="2800" dirty="0"/>
          </a:p>
          <a:p>
            <a:pPr lvl="0"/>
            <a:r>
              <a:rPr lang="en-US" sz="2800" dirty="0"/>
              <a:t>Explain and use the relationship between the sine and cosine of complementary angles.</a:t>
            </a:r>
          </a:p>
          <a:p>
            <a:pPr lvl="0"/>
            <a:endParaRPr lang="en-US" sz="2800" dirty="0"/>
          </a:p>
          <a:p>
            <a:pPr lvl="0"/>
            <a:r>
              <a:rPr lang="en-US" sz="2800" dirty="0"/>
              <a:t>Use trigonometric ratios and the Pythagorean Theorem to solve right triangles in applied problems.</a:t>
            </a:r>
          </a:p>
          <a:p>
            <a:pPr marL="0" indent="0" algn="ctr">
              <a:buNone/>
            </a:pPr>
            <a:endParaRPr lang="en-US" sz="28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dirty="0"/>
              <a:t>	</a:t>
            </a:r>
            <a:endParaRPr lang="en-US" sz="24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869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52400" y="895350"/>
            <a:ext cx="8686800" cy="4125565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dirty="0"/>
              <a:t>Sample Problem 4:</a:t>
            </a:r>
            <a:r>
              <a:rPr lang="en-US" sz="2800" dirty="0"/>
              <a:t>  Use trigonometric ratios and Pythagorean Theorem to find the length of missing sides and angles.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b="1" i="1" dirty="0"/>
              <a:t>a.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800" dirty="0"/>
              <a:t>				</a:t>
            </a:r>
          </a:p>
        </p:txBody>
      </p:sp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99" y="2343150"/>
            <a:ext cx="8603139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9734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4:</a:t>
                </a:r>
                <a:r>
                  <a:rPr lang="en-US" sz="2800" dirty="0"/>
                  <a:t>  Use trigonometric ratios and Pythagorean Theorem to find the length of missing sides and angles.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/>
                        </a:rPr>
                        <m:t>𝒂</m:t>
                      </m:r>
                      <m:r>
                        <a:rPr lang="en-US" sz="2800" b="1" i="1" smtClean="0">
                          <a:latin typeface="Cambria Math"/>
                        </a:rPr>
                        <m:t>. </m:t>
                      </m:r>
                      <m:acc>
                        <m:accPr>
                          <m:chr m:val="̅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1" i="1">
                              <a:latin typeface="Cambria Math"/>
                            </a:rPr>
                            <m:t>𝑴𝑹</m:t>
                          </m:r>
                        </m:e>
                      </m:acc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𝟏𝟐</m:t>
                      </m:r>
                      <m:r>
                        <a:rPr lang="en-US" sz="2800" b="1" i="1">
                          <a:latin typeface="Cambria Math"/>
                        </a:rPr>
                        <m:t>               ∠</m:t>
                      </m:r>
                      <m:r>
                        <a:rPr lang="en-US" sz="2800" b="1" i="1">
                          <a:latin typeface="Cambria Math"/>
                        </a:rPr>
                        <m:t>𝑹</m:t>
                      </m:r>
                      <m:r>
                        <a:rPr lang="en-US" sz="2800" b="1" i="1">
                          <a:latin typeface="Cambria Math"/>
                        </a:rPr>
                        <m:t>= </m:t>
                      </m:r>
                      <m:r>
                        <a:rPr lang="en-US" sz="2800" b="1" i="1">
                          <a:latin typeface="Cambria Math"/>
                        </a:rPr>
                        <m:t>𝟔𝟓</m:t>
                      </m:r>
                      <m:r>
                        <a:rPr lang="en-US" sz="2800" b="1" i="1">
                          <a:latin typeface="Cambria Math"/>
                        </a:rPr>
                        <m:t>°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/>
                          </a:rPr>
                          <m:t>𝑴𝑺</m:t>
                        </m:r>
                      </m:e>
                    </m:acc>
                    <m:r>
                      <a:rPr lang="en-US" sz="2800" b="1" i="1">
                        <a:latin typeface="Cambria Math"/>
                      </a:rPr>
                      <m:t>=?                   ∠</m:t>
                    </m:r>
                    <m:r>
                      <a:rPr lang="en-US" sz="2800" b="1" i="1">
                        <a:latin typeface="Cambria Math"/>
                      </a:rPr>
                      <m:t>𝑴</m:t>
                    </m:r>
                    <m:r>
                      <a:rPr lang="en-US" sz="2800" b="1" i="1">
                        <a:latin typeface="Cambria Math"/>
                      </a:rPr>
                      <m:t>= ?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/>
                          </a:rPr>
                          <m:t>𝑺𝑹</m:t>
                        </m:r>
                      </m:e>
                    </m:acc>
                    <m:r>
                      <a:rPr lang="en-US" sz="2800" b="1" i="1">
                        <a:latin typeface="Cambria Math"/>
                      </a:rPr>
                      <m:t>=?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				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60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4:</a:t>
                </a:r>
                <a:r>
                  <a:rPr lang="en-US" sz="2800" dirty="0"/>
                  <a:t>  Use trigonometric ratios and Pythagorean Theorem to find the length of missing sides and angles.</a:t>
                </a:r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/>
                  <a:t>a.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𝑹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𝑴𝑺</m:t>
                            </m:r>
                          </m:e>
                        </m:acc>
                      </m:num>
                      <m:den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𝑴𝑹</m:t>
                            </m:r>
                          </m:e>
                        </m:acc>
                      </m:den>
                    </m:f>
                  </m:oMath>
                </a14:m>
                <a:r>
                  <a:rPr lang="en-US" sz="2800" dirty="0"/>
                  <a:t>                           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/>
                          </a:rPr>
                          <m:t>𝑴𝑺</m:t>
                        </m:r>
                      </m:e>
                    </m:acc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𝟏𝟐</m:t>
                    </m:r>
                    <m:r>
                      <a:rPr lang="en-US" sz="2800" b="1" i="1">
                        <a:latin typeface="Cambria Math"/>
                      </a:rPr>
                      <m:t>∗</m:t>
                    </m:r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  <m:r>
                      <a:rPr lang="en-US" sz="2800" b="1" i="1">
                        <a:latin typeface="Cambria Math"/>
                      </a:rPr>
                      <m:t>𝟔𝟓</m:t>
                    </m:r>
                    <m:r>
                      <a:rPr lang="en-US" sz="2800" b="1" i="1">
                        <a:latin typeface="Cambria Math"/>
                      </a:rPr>
                      <m:t>°</m:t>
                    </m:r>
                  </m:oMath>
                </a14:m>
                <a:r>
                  <a:rPr lang="en-US" sz="2800" dirty="0"/>
                  <a:t>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 </m:t>
                    </m:r>
                    <m:r>
                      <a:rPr lang="en-US" sz="2800" b="1" i="1">
                        <a:latin typeface="Cambria Math"/>
                      </a:rPr>
                      <m:t>𝟔𝟓</m:t>
                    </m:r>
                    <m:r>
                      <a:rPr lang="en-US" sz="2800" b="1" i="1">
                        <a:latin typeface="Cambria Math"/>
                      </a:rPr>
                      <m:t>°=</m:t>
                    </m:r>
                    <m:f>
                      <m:f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𝑴𝑺</m:t>
                            </m:r>
                          </m:e>
                        </m:acc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sz="2800" dirty="0"/>
                  <a:t>                          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/>
                          </a:rPr>
                          <m:t>𝑴𝑺</m:t>
                        </m:r>
                      </m:e>
                    </m:acc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𝟏𝟐</m:t>
                    </m:r>
                    <m:r>
                      <a:rPr lang="en-US" sz="2800" b="1" i="1">
                        <a:latin typeface="Cambria Math"/>
                      </a:rPr>
                      <m:t>∗</m:t>
                    </m:r>
                    <m:r>
                      <a:rPr lang="en-US" sz="2800" b="1" i="1">
                        <a:latin typeface="Cambria Math"/>
                      </a:rPr>
                      <m:t>𝟎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𝟗</m:t>
                    </m:r>
                    <m:r>
                      <a:rPr lang="en-US" sz="2800" b="1" i="0" smtClean="0">
                        <a:latin typeface="Cambria Math"/>
                      </a:rPr>
                      <m:t>𝟎</m:t>
                    </m:r>
                  </m:oMath>
                </a14:m>
                <a:endParaRPr lang="en-US" sz="2800" b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                                                      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/>
                          </a:rPr>
                          <m:t>𝑴𝑺</m:t>
                        </m:r>
                      </m:e>
                    </m:acc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𝟏𝟎</m:t>
                    </m:r>
                    <m:r>
                      <a:rPr lang="en-US" sz="2800" b="1" i="1">
                        <a:latin typeface="Cambria Math"/>
                      </a:rPr>
                      <m:t>,</m:t>
                    </m:r>
                    <m:r>
                      <a:rPr lang="en-US" sz="2800" b="1" i="1" smtClean="0">
                        <a:latin typeface="Cambria Math"/>
                      </a:rPr>
                      <m:t>𝟖𝟕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				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b="-94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606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4:</a:t>
                </a:r>
                <a:r>
                  <a:rPr lang="en-US" sz="2800" dirty="0"/>
                  <a:t>  Use trigonometric ratios and Pythagorean Theorem to find the length of missing sides and angles.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/>
                  <a:t>a.</a:t>
                </a:r>
                <a:r>
                  <a:rPr lang="en-US" sz="2800" dirty="0"/>
                  <a:t>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𝑴𝑹</m:t>
                            </m:r>
                          </m:e>
                        </m:acc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𝑴𝑺</m:t>
                            </m:r>
                          </m:e>
                        </m:acc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800" b="0" i="0" smtClean="0">
                        <a:latin typeface="Cambria Math"/>
                      </a:rPr>
                      <m:t>+</m:t>
                    </m:r>
                    <m:r>
                      <a:rPr lang="en-US" sz="28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̅"/>
                            <m:ctrlPr>
                              <a:rPr lang="en-US" sz="28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800" b="1" i="1">
                                <a:latin typeface="Cambria Math"/>
                              </a:rPr>
                              <m:t>𝑺𝑹</m:t>
                            </m:r>
                          </m:e>
                        </m:acc>
                      </m:e>
                      <m:sup>
                        <m:r>
                          <a:rPr lang="en-US" sz="28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𝑺𝑹</m:t>
                              </m:r>
                            </m:e>
                          </m:acc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𝑴𝑹</m:t>
                              </m:r>
                            </m:e>
                          </m:acc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𝑴𝑺</m:t>
                              </m:r>
                            </m:e>
                          </m:acc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𝑺𝑹</m:t>
                              </m:r>
                            </m:e>
                          </m:acc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𝟏𝟐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1" i="1">
                              <a:latin typeface="Cambria Math"/>
                            </a:rPr>
                            <m:t>𝟏𝟎</m:t>
                          </m:r>
                          <m:r>
                            <a:rPr lang="en-US" sz="2800" b="1" i="1">
                              <a:latin typeface="Cambria Math"/>
                            </a:rPr>
                            <m:t>,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𝟖𝟕</m:t>
                          </m:r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𝑺𝑹</m:t>
                              </m:r>
                            </m:e>
                          </m:acc>
                        </m:e>
                        <m:sup>
                          <m:r>
                            <a:rPr lang="en-US" sz="28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𝟏𝟒𝟒</m:t>
                      </m:r>
                      <m:r>
                        <a:rPr lang="en-US" sz="2800" b="1" i="1">
                          <a:latin typeface="Cambria Math"/>
                        </a:rPr>
                        <m:t>−</m:t>
                      </m:r>
                      <m:r>
                        <a:rPr lang="en-US" sz="2800" b="1" i="1">
                          <a:latin typeface="Cambria Math"/>
                        </a:rPr>
                        <m:t>𝟏𝟏𝟖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latin typeface="Cambria Math"/>
                        </a:rPr>
                        <m:t>𝟐𝟖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b="1" i="1">
                              <a:latin typeface="Cambria Math"/>
                            </a:rPr>
                            <m:t>𝑺𝑹</m:t>
                          </m:r>
                        </m:e>
                      </m:acc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𝟓</m:t>
                      </m:r>
                      <m:r>
                        <a:rPr lang="en-US" sz="2800" b="1" i="1">
                          <a:latin typeface="Cambria Math"/>
                        </a:rPr>
                        <m:t>,</m:t>
                      </m:r>
                      <m:r>
                        <a:rPr lang="en-US" sz="2800" b="1" i="1" smtClean="0">
                          <a:latin typeface="Cambria Math"/>
                        </a:rPr>
                        <m:t>𝟎𝟖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				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 b="-358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4735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4:</a:t>
                </a:r>
                <a:r>
                  <a:rPr lang="en-US" sz="2800" dirty="0"/>
                  <a:t>  Use trigonometric ratios and Pythagorean Theorem to find the length of missing sides and angles.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/>
                  <a:t>a.           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𝑴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𝟗𝟎</m:t>
                    </m:r>
                    <m:r>
                      <a:rPr lang="en-US" sz="2800" b="1" i="1">
                        <a:latin typeface="Cambria Math"/>
                      </a:rPr>
                      <m:t>°−</m:t>
                    </m:r>
                    <m:r>
                      <a:rPr lang="en-US" sz="2800" b="1" i="1">
                        <a:latin typeface="Cambria Math"/>
                      </a:rPr>
                      <m:t>𝟔𝟓</m:t>
                    </m:r>
                    <m:r>
                      <a:rPr lang="en-US" sz="2800" b="1" i="1">
                        <a:latin typeface="Cambria Math"/>
                      </a:rPr>
                      <m:t>°</m:t>
                    </m:r>
                  </m:oMath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∠</m:t>
                      </m:r>
                      <m:r>
                        <a:rPr lang="en-US" sz="2800" b="1" i="1">
                          <a:latin typeface="Cambria Math"/>
                        </a:rPr>
                        <m:t>𝑴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𝟐𝟓</m:t>
                      </m:r>
                      <m:r>
                        <a:rPr lang="en-US" sz="2800" b="1" i="1">
                          <a:latin typeface="Cambria Math"/>
                        </a:rPr>
                        <m:t>°</m:t>
                      </m:r>
                    </m:oMath>
                  </m:oMathPara>
                </a14:m>
                <a:endParaRPr lang="en-US" sz="28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dirty="0"/>
                  <a:t>				</a:t>
                </a: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895350"/>
                <a:ext cx="8686800" cy="4125565"/>
              </a:xfrm>
              <a:blipFill rotWithShape="1">
                <a:blip r:embed="rId2"/>
                <a:stretch>
                  <a:fillRect l="-1404" t="-1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753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Sample Problem 4:</a:t>
            </a:r>
            <a:r>
              <a:rPr lang="en-US" sz="2800" dirty="0"/>
              <a:t>  Use trigonometric ratios and Pythagorean Theorem to find the length of missing sides and angles. </a:t>
            </a:r>
          </a:p>
          <a:p>
            <a:pPr marL="0" indent="0">
              <a:buNone/>
            </a:pPr>
            <a:r>
              <a:rPr lang="en-US" sz="2800" b="1" i="1" dirty="0"/>
              <a:t>b.</a:t>
            </a:r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790825"/>
            <a:ext cx="7107237" cy="178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8154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4:</a:t>
                </a:r>
                <a:r>
                  <a:rPr lang="en-US" sz="2800" dirty="0"/>
                  <a:t>  Use trigonometric ratios and Pythagorean Theorem to find the length of missing sides and angles. </a:t>
                </a:r>
              </a:p>
              <a:p>
                <a:pPr marL="0" indent="0">
                  <a:buNone/>
                </a:pPr>
                <a:r>
                  <a:rPr lang="en-US" sz="2800" b="1" i="1" dirty="0"/>
                  <a:t>b.</a:t>
                </a: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/>
                          </a:rPr>
                          <m:t>𝑷𝑺</m:t>
                        </m:r>
                      </m:e>
                    </m:acc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𝟖</m:t>
                    </m:r>
                    <m:r>
                      <a:rPr lang="en-US" sz="2800" b="1" i="1">
                        <a:latin typeface="Cambria Math"/>
                      </a:rPr>
                      <m:t>                  ∠</m:t>
                    </m:r>
                    <m:r>
                      <a:rPr lang="en-US" sz="2800" b="1" i="1">
                        <a:latin typeface="Cambria Math"/>
                      </a:rPr>
                      <m:t>𝑷</m:t>
                    </m:r>
                    <m:r>
                      <a:rPr lang="en-US" sz="2800" b="1" i="1">
                        <a:latin typeface="Cambria Math"/>
                      </a:rPr>
                      <m:t>= ?</m:t>
                    </m:r>
                  </m:oMath>
                </a14:m>
                <a:endParaRPr lang="en-US" sz="2800" b="1" i="1" dirty="0"/>
              </a:p>
              <a:p>
                <a:pPr marL="0" indent="0">
                  <a:buNone/>
                </a:pPr>
                <a:r>
                  <a:rPr lang="en-US" sz="2800" b="1" i="1" dirty="0"/>
                  <a:t>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/>
                          </a:rPr>
                          <m:t>𝑷𝑲</m:t>
                        </m:r>
                      </m:e>
                    </m:acc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𝟐𝟐</m:t>
                    </m:r>
                    <m:r>
                      <a:rPr lang="en-US" sz="2800" b="1" i="1">
                        <a:latin typeface="Cambria Math"/>
                      </a:rPr>
                      <m:t>              ∠</m:t>
                    </m:r>
                    <m:r>
                      <a:rPr lang="en-US" sz="2800" b="1" i="1">
                        <a:latin typeface="Cambria Math"/>
                      </a:rPr>
                      <m:t>𝑲</m:t>
                    </m:r>
                    <m:r>
                      <a:rPr lang="en-US" sz="2800" b="1" i="1">
                        <a:latin typeface="Cambria Math"/>
                      </a:rPr>
                      <m:t>= ?</m:t>
                    </m:r>
                  </m:oMath>
                </a14:m>
                <a:endParaRPr lang="en-US" sz="2800" b="1" i="1" dirty="0"/>
              </a:p>
              <a:p>
                <a:pPr marL="0" indent="0">
                  <a:buNone/>
                </a:pPr>
                <a:r>
                  <a:rPr lang="en-US" sz="2800" b="1" i="1" dirty="0"/>
                  <a:t>  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1" i="1">
                            <a:latin typeface="Cambria Math"/>
                          </a:rPr>
                          <m:t>𝑺𝑲</m:t>
                        </m:r>
                      </m:e>
                    </m:acc>
                    <m:r>
                      <a:rPr lang="en-US" sz="2800" b="1" i="1">
                        <a:latin typeface="Cambria Math"/>
                      </a:rPr>
                      <m:t>=?</m:t>
                    </m:r>
                  </m:oMath>
                </a14:m>
                <a:endParaRPr lang="en-US" sz="2800" b="1" i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1" t="-16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3095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619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686800" cy="35814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4:</a:t>
                </a:r>
                <a:r>
                  <a:rPr lang="en-US" sz="2800" dirty="0"/>
                  <a:t>  Use trigonometric ratios and Pythagorean Theorem to find the length of missing sides and angles. </a:t>
                </a:r>
              </a:p>
              <a:p>
                <a:pPr marL="0" indent="0">
                  <a:buNone/>
                </a:pPr>
                <a:r>
                  <a:rPr lang="en-US" sz="2800" b="1" i="1" dirty="0"/>
                  <a:t>b.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   </m:t>
                    </m:r>
                    <m:r>
                      <a:rPr lang="en-US" sz="2400" b="1" i="1">
                        <a:latin typeface="Cambria Math"/>
                      </a:rPr>
                      <m:t>𝒄𝒐𝒔</m:t>
                    </m:r>
                    <m:r>
                      <a:rPr lang="en-US" sz="2400" b="1" i="1">
                        <a:latin typeface="Cambria Math"/>
                      </a:rPr>
                      <m:t>∠</m:t>
                    </m:r>
                    <m:r>
                      <a:rPr lang="en-US" sz="2400" b="1" i="1">
                        <a:latin typeface="Cambria Math"/>
                      </a:rPr>
                      <m:t>𝑷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𝑷𝑺</m:t>
                            </m:r>
                          </m:e>
                        </m:acc>
                      </m:num>
                      <m:den>
                        <m:acc>
                          <m:accPr>
                            <m:chr m:val="̅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𝑷𝑲</m:t>
                            </m:r>
                          </m:e>
                        </m:acc>
                      </m:den>
                    </m:f>
                  </m:oMath>
                </a14:m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                         </m:t>
                    </m:r>
                    <m:r>
                      <a:rPr lang="en-US" sz="2400" b="1" i="1">
                        <a:latin typeface="Cambria Math"/>
                      </a:rPr>
                      <m:t>∠</m:t>
                    </m:r>
                    <m:r>
                      <a:rPr lang="en-US" sz="2400" b="1" i="1">
                        <a:latin typeface="Cambria Math"/>
                      </a:rPr>
                      <m:t>𝑲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𝟗𝟎</m:t>
                    </m:r>
                    <m:r>
                      <a:rPr lang="en-US" sz="2400" b="1" i="1">
                        <a:latin typeface="Cambria Math"/>
                      </a:rPr>
                      <m:t>°−</m:t>
                    </m:r>
                  </m:oMath>
                </a14:m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𝟔𝟖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𝟔𝟕</m:t>
                    </m:r>
                    <m:r>
                      <a:rPr lang="en-US" sz="2400" b="1" i="1">
                        <a:latin typeface="Cambria Math"/>
                      </a:rPr>
                      <m:t>°</m:t>
                    </m:r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b="1" dirty="0"/>
                  <a:t>      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𝒄𝒐𝒔</m:t>
                    </m:r>
                    <m:r>
                      <a:rPr lang="en-US" sz="2400" b="1" i="1">
                        <a:latin typeface="Cambria Math"/>
                      </a:rPr>
                      <m:t> ∠</m:t>
                    </m:r>
                    <m:r>
                      <a:rPr lang="en-US" sz="2400" b="1" i="1">
                        <a:latin typeface="Cambria Math"/>
                      </a:rPr>
                      <m:t>𝑷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en-US" sz="2400" b="1" i="1">
                            <a:latin typeface="Cambria Math"/>
                          </a:rPr>
                          <m:t>𝟐𝟐</m:t>
                        </m:r>
                      </m:den>
                    </m:f>
                  </m:oMath>
                </a14:m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/>
                      </a:rPr>
                      <m:t>                         </m:t>
                    </m:r>
                    <m:r>
                      <a:rPr lang="en-US" sz="2400" b="1" i="1">
                        <a:latin typeface="Cambria Math"/>
                      </a:rPr>
                      <m:t>∠</m:t>
                    </m:r>
                    <m:r>
                      <a:rPr lang="en-US" sz="2400" b="1" i="1">
                        <a:latin typeface="Cambria Math"/>
                      </a:rPr>
                      <m:t>𝑲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𝟐𝟏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𝟑𝟑</m:t>
                    </m:r>
                    <m:r>
                      <a:rPr lang="en-US" sz="2400" b="1" i="1">
                        <a:latin typeface="Cambria Math"/>
                      </a:rPr>
                      <m:t>°</m:t>
                    </m:r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:r>
                  <a:rPr lang="en-US" sz="2400" b="1" dirty="0"/>
                  <a:t>       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𝒄𝒐𝒔</m:t>
                    </m:r>
                    <m:r>
                      <a:rPr lang="en-US" sz="2400" b="1" i="1">
                        <a:latin typeface="Cambria Math"/>
                      </a:rPr>
                      <m:t> ∠</m:t>
                    </m:r>
                    <m:r>
                      <a:rPr lang="en-US" sz="2400" b="1" i="1">
                        <a:latin typeface="Cambria Math"/>
                      </a:rPr>
                      <m:t>𝑷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𝟎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𝟑𝟔𝟑</m:t>
                    </m:r>
                  </m:oMath>
                </a14:m>
                <a:endParaRPr lang="en-US" sz="2400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        </m:t>
                    </m:r>
                    <m:r>
                      <a:rPr lang="en-US" sz="2400" b="1" i="1">
                        <a:latin typeface="Cambria Math"/>
                      </a:rPr>
                      <m:t>∠</m:t>
                    </m:r>
                    <m:r>
                      <a:rPr lang="en-US" sz="2400" b="1" i="1">
                        <a:latin typeface="Cambria Math"/>
                      </a:rPr>
                      <m:t>𝑷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</m:oMath>
                </a14:m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</a:rPr>
                      <m:t>𝟔𝟖</m:t>
                    </m:r>
                    <m:r>
                      <a:rPr lang="en-US" sz="2400" b="1" i="1">
                        <a:latin typeface="Cambria Math"/>
                      </a:rPr>
                      <m:t>,</m:t>
                    </m:r>
                    <m:r>
                      <a:rPr lang="en-US" sz="2400" b="1" i="1">
                        <a:latin typeface="Cambria Math"/>
                      </a:rPr>
                      <m:t>𝟔𝟕</m:t>
                    </m:r>
                    <m:r>
                      <a:rPr lang="en-US" sz="2400" b="1" i="1">
                        <a:latin typeface="Cambria Math"/>
                      </a:rPr>
                      <m:t>°</m:t>
                    </m:r>
                  </m:oMath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686800" cy="3581400"/>
              </a:xfrm>
              <a:blipFill rotWithShape="1">
                <a:blip r:embed="rId2"/>
                <a:stretch>
                  <a:fillRect l="-1474" t="-1533" b="-32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2064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61950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200150"/>
                <a:ext cx="8686800" cy="3820766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Sample Problem 4:</a:t>
                </a:r>
                <a:r>
                  <a:rPr lang="en-US" sz="2800" dirty="0"/>
                  <a:t>  Use trigonometric ratios and Pythagorean Theorem to find the length of missing sides and angles. 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i="1" dirty="0"/>
                  <a:t>b.</a:t>
                </a:r>
                <a:r>
                  <a:rPr lang="en-US" sz="2400" b="1" dirty="0"/>
                  <a:t>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̅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𝑷𝑲</m:t>
                            </m:r>
                          </m:e>
                        </m:acc>
                      </m:e>
                      <m:sup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̅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𝑷𝑺</m:t>
                            </m:r>
                          </m:e>
                        </m:acc>
                      </m:e>
                      <m:sup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400" b="1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̅"/>
                            <m:ctrlPr>
                              <a:rPr lang="en-US" sz="2400" b="1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1" i="1">
                                <a:latin typeface="Cambria Math"/>
                              </a:rPr>
                              <m:t>𝑺𝑲</m:t>
                            </m:r>
                          </m:e>
                        </m:acc>
                      </m:e>
                      <m:sup>
                        <m:r>
                          <a:rPr lang="en-US" sz="2400" b="1" i="1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𝑺𝑲</m:t>
                              </m:r>
                            </m:e>
                          </m:acc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𝑷𝑲</m:t>
                              </m:r>
                            </m:e>
                          </m:acc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𝑷𝑺</m:t>
                              </m:r>
                            </m:e>
                          </m:acc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𝑺𝑹</m:t>
                              </m:r>
                            </m:e>
                          </m:acc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𝟐𝟐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/>
                            </a:rPr>
                            <m:t>𝟖</m:t>
                          </m:r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acc>
                            <m:accPr>
                              <m:chr m:val="̅"/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b="1" i="1">
                                  <a:latin typeface="Cambria Math"/>
                                </a:rPr>
                                <m:t>𝑺𝑹</m:t>
                              </m:r>
                            </m:e>
                          </m:acc>
                        </m:e>
                        <m:sup>
                          <m:r>
                            <a:rPr lang="en-US" sz="2400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𝟒𝟖𝟒</m:t>
                      </m:r>
                      <m:r>
                        <a:rPr lang="en-US" sz="2400" b="1" i="1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𝟔𝟒</m:t>
                      </m:r>
                    </m:oMath>
                  </m:oMathPara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𝑺𝑹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latin typeface="Cambria Math"/>
                            </a:rPr>
                            <m:t>𝟒𝟐𝟎</m:t>
                          </m:r>
                        </m:e>
                      </m:rad>
                    </m:oMath>
                  </m:oMathPara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𝑺𝑹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𝟐𝟎</m:t>
                      </m:r>
                      <m:r>
                        <a:rPr lang="en-US" sz="2400" b="1" i="1">
                          <a:latin typeface="Cambria Math"/>
                        </a:rPr>
                        <m:t>,</m:t>
                      </m:r>
                      <m:r>
                        <a:rPr lang="en-US" sz="2400" b="1" i="1">
                          <a:latin typeface="Cambria Math"/>
                        </a:rPr>
                        <m:t>𝟒𝟗</m:t>
                      </m:r>
                    </m:oMath>
                  </m:oMathPara>
                </a14:m>
                <a:endParaRPr lang="en-US" sz="2400" b="1" i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200150"/>
                <a:ext cx="8686800" cy="3820766"/>
              </a:xfrm>
              <a:blipFill rotWithShape="1">
                <a:blip r:embed="rId2"/>
                <a:stretch>
                  <a:fillRect l="-1263" t="-1276" r="-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138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200150"/>
                <a:ext cx="8534400" cy="3668702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2800" dirty="0"/>
                  <a:t>If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  ∠</m:t>
                    </m:r>
                    <m:r>
                      <a:rPr lang="en-US" sz="2800" b="1" i="1">
                        <a:latin typeface="Cambria Math"/>
                      </a:rPr>
                      <m:t>𝑨</m:t>
                    </m:r>
                  </m:oMath>
                </a14:m>
                <a:r>
                  <a:rPr lang="en-US" sz="2800" dirty="0"/>
                  <a:t> and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𝑩</m:t>
                    </m:r>
                  </m:oMath>
                </a14:m>
                <a:r>
                  <a:rPr lang="en-US" sz="2800" dirty="0"/>
                  <a:t> are the acute angles of a right triangle, then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𝑨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𝒄𝒐𝒔</m:t>
                    </m:r>
                    <m:r>
                      <a:rPr lang="en-US" sz="2800" b="1" i="1">
                        <a:latin typeface="Cambria Math"/>
                      </a:rPr>
                      <m:t>∠</m:t>
                    </m:r>
                    <m:r>
                      <a:rPr lang="en-US" sz="2800" b="1" i="1">
                        <a:latin typeface="Cambria Math"/>
                      </a:rPr>
                      <m:t>𝑩</m:t>
                    </m:r>
                  </m:oMath>
                </a14:m>
                <a:endParaRPr lang="en-US" sz="2800" dirty="0"/>
              </a:p>
              <a:p>
                <a:pPr marL="0" indent="0" algn="ctr">
                  <a:buNone/>
                </a:pPr>
                <a:r>
                  <a:rPr lang="en-US" sz="2800" dirty="0"/>
                  <a:t>Since the measures of these acute angles of a right triangle add to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𝟗𝟎</m:t>
                    </m:r>
                    <m:r>
                      <a:rPr lang="en-US" sz="2800" b="1" i="1">
                        <a:latin typeface="Cambria Math"/>
                      </a:rPr>
                      <m:t>°</m:t>
                    </m:r>
                  </m:oMath>
                </a14:m>
                <a:r>
                  <a:rPr lang="en-US" sz="2800" dirty="0"/>
                  <a:t>, we know these acute angles are complementary.</a:t>
                </a:r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 err="1"/>
                  <a:t>sin∠A</a:t>
                </a:r>
                <a:r>
                  <a:rPr lang="en-US" sz="2800" b="1" i="1" dirty="0"/>
                  <a:t>=</a:t>
                </a:r>
                <a:r>
                  <a:rPr lang="en-US" sz="2800" b="1" i="1" dirty="0" err="1"/>
                  <a:t>cos</a:t>
                </a:r>
                <a:r>
                  <a:rPr lang="en-US" sz="2800" b="1" i="1" dirty="0"/>
                  <a:t>(90°-∠A)	</a:t>
                </a:r>
                <a:r>
                  <a:rPr lang="en-US" sz="2800" b="1" i="1" dirty="0" err="1"/>
                  <a:t>sin∠B</a:t>
                </a:r>
                <a:r>
                  <a:rPr lang="en-US" sz="2800" b="1" i="1" dirty="0"/>
                  <a:t>=</a:t>
                </a:r>
                <a:r>
                  <a:rPr lang="en-US" sz="2800" b="1" i="1" dirty="0" err="1"/>
                  <a:t>cos</a:t>
                </a:r>
                <a:r>
                  <a:rPr lang="en-US" sz="2800" b="1" i="1" dirty="0"/>
                  <a:t>(90°-∠B)</a:t>
                </a:r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 err="1"/>
                  <a:t>cos∠A</a:t>
                </a:r>
                <a:r>
                  <a:rPr lang="en-US" sz="2800" b="1" i="1" dirty="0"/>
                  <a:t>=sin(90°-∠A)	</a:t>
                </a:r>
                <a:r>
                  <a:rPr lang="en-US" sz="2800" b="1" i="1" dirty="0" err="1"/>
                  <a:t>cos∠B</a:t>
                </a:r>
                <a:r>
                  <a:rPr lang="en-US" sz="2800" b="1" i="1" dirty="0"/>
                  <a:t>=sin(90°-∠B)</a:t>
                </a:r>
              </a:p>
              <a:p>
                <a:pPr marL="0" indent="0" algn="ctr">
                  <a:buNone/>
                </a:pPr>
                <a:endParaRPr lang="en-US" sz="2800" dirty="0"/>
              </a:p>
              <a:p>
                <a:pPr marL="0" indent="0" algn="ctr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200150"/>
                <a:ext cx="8534400" cy="3668702"/>
              </a:xfrm>
              <a:blipFill rotWithShape="1">
                <a:blip r:embed="rId2"/>
                <a:stretch>
                  <a:fillRect t="-1495" b="-230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8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00150"/>
            <a:ext cx="8229600" cy="3733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 algn="ctr"/>
            <a:r>
              <a:rPr lang="en-US" sz="2400" dirty="0"/>
              <a:t>Right triangle </a:t>
            </a:r>
          </a:p>
          <a:p>
            <a:pPr algn="ctr"/>
            <a:r>
              <a:rPr lang="en-US" sz="2400" dirty="0"/>
              <a:t>Trigonometric Ratios</a:t>
            </a:r>
          </a:p>
          <a:p>
            <a:pPr algn="ctr"/>
            <a:r>
              <a:rPr lang="en-US" sz="2400" dirty="0"/>
              <a:t>Sine</a:t>
            </a:r>
          </a:p>
          <a:p>
            <a:pPr algn="ctr"/>
            <a:r>
              <a:rPr lang="en-US" sz="2400" dirty="0"/>
              <a:t>Cosine</a:t>
            </a:r>
          </a:p>
          <a:p>
            <a:pPr algn="ctr"/>
            <a:r>
              <a:rPr lang="en-US" sz="2400" dirty="0"/>
              <a:t>Tangent</a:t>
            </a:r>
          </a:p>
          <a:p>
            <a:pPr algn="ctr"/>
            <a:r>
              <a:rPr lang="en-US" sz="2400" dirty="0"/>
              <a:t>Complementary Angles</a:t>
            </a:r>
            <a:endParaRPr lang="en-US" sz="20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4861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914400"/>
          </a:xfrm>
        </p:spPr>
        <p:txBody>
          <a:bodyPr>
            <a:no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76350"/>
                <a:ext cx="8534400" cy="356482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5</a:t>
                </a:r>
                <a:r>
                  <a:rPr lang="en-US" sz="2800" dirty="0"/>
                  <a:t>:  Find the value of 𝜽 that makes each statement true.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/>
                  <a:t>a.</a:t>
                </a: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latin typeface="Cambria Math"/>
                      </a:rPr>
                      <m:t>                            </m:t>
                    </m:r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𝜽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𝒄𝒐𝒔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𝜽</m:t>
                    </m:r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 b="1" i="1">
                        <a:latin typeface="Cambria Math"/>
                      </a:rPr>
                      <m:t>𝟒𝟔</m:t>
                    </m:r>
                    <m:r>
                      <a:rPr lang="en-US" sz="2800" b="1" i="1">
                        <a:latin typeface="Cambria Math"/>
                      </a:rPr>
                      <m:t>°)</m:t>
                    </m:r>
                  </m:oMath>
                </a14:m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i="1" dirty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76350"/>
                <a:ext cx="8534400" cy="3564826"/>
              </a:xfrm>
              <a:blipFill rotWithShape="1">
                <a:blip r:embed="rId2"/>
                <a:stretch>
                  <a:fillRect l="-1429" t="-20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646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9550"/>
            <a:ext cx="8229600" cy="914400"/>
          </a:xfrm>
        </p:spPr>
        <p:txBody>
          <a:bodyPr>
            <a:no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76350"/>
                <a:ext cx="8534400" cy="356482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800" b="1" dirty="0"/>
                  <a:t>Sample Problem 5</a:t>
                </a:r>
                <a:r>
                  <a:rPr lang="en-US" sz="2800" dirty="0"/>
                  <a:t>:  Find the value of 𝜽 that makes each statement true.</a:t>
                </a:r>
              </a:p>
              <a:p>
                <a:pPr marL="514350" indent="-514350">
                  <a:spcBef>
                    <a:spcPts val="0"/>
                  </a:spcBef>
                  <a:spcAft>
                    <a:spcPts val="600"/>
                  </a:spcAft>
                  <a:buAutoNum type="alphaLcPeriod"/>
                </a:pPr>
                <a:r>
                  <a:rPr lang="en-US" sz="2800" b="1" dirty="0"/>
                  <a:t>                               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𝜽</m:t>
                    </m:r>
                    <m:r>
                      <a:rPr lang="en-US" sz="2800" b="1" i="1">
                        <a:latin typeface="Cambria Math"/>
                      </a:rPr>
                      <m:t>=</m:t>
                    </m:r>
                    <m:r>
                      <a:rPr lang="en-US" sz="2800" b="1" i="1">
                        <a:latin typeface="Cambria Math"/>
                      </a:rPr>
                      <m:t>𝒄𝒐𝒔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𝜽</m:t>
                    </m:r>
                    <m:r>
                      <a:rPr lang="en-US" sz="2800" b="1" i="1">
                        <a:latin typeface="Cambria Math"/>
                      </a:rPr>
                      <m:t>+</m:t>
                    </m:r>
                    <m:r>
                      <a:rPr lang="en-US" sz="2800" b="1" i="1">
                        <a:latin typeface="Cambria Math"/>
                      </a:rPr>
                      <m:t>𝟒𝟔</m:t>
                    </m:r>
                    <m:r>
                      <a:rPr lang="en-US" sz="2800" b="1" i="1">
                        <a:latin typeface="Cambria Math"/>
                      </a:rPr>
                      <m:t>°)</m:t>
                    </m:r>
                  </m:oMath>
                </a14:m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𝒄𝒐𝒔</m:t>
                      </m:r>
                      <m:d>
                        <m:d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1" i="1">
                              <a:latin typeface="Cambria Math"/>
                            </a:rPr>
                            <m:t>𝟗𝟎</m:t>
                          </m:r>
                          <m:r>
                            <a:rPr lang="en-US" sz="2800" b="1" i="1">
                              <a:latin typeface="Cambria Math"/>
                            </a:rPr>
                            <m:t>°−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𝜽</m:t>
                          </m:r>
                        </m:e>
                      </m:d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𝒄𝒐𝒔</m:t>
                      </m:r>
                      <m:r>
                        <a:rPr lang="en-US" sz="2800" b="1" i="1">
                          <a:latin typeface="Cambria Math"/>
                        </a:rPr>
                        <m:t>(</m:t>
                      </m:r>
                      <m:r>
                        <a:rPr lang="en-US" sz="2800" b="1" i="1">
                          <a:latin typeface="Cambria Math"/>
                        </a:rPr>
                        <m:t>𝜽</m:t>
                      </m:r>
                      <m:r>
                        <a:rPr lang="en-US" sz="2800" b="1" i="1">
                          <a:latin typeface="Cambria Math"/>
                        </a:rPr>
                        <m:t>+</m:t>
                      </m:r>
                      <m:r>
                        <a:rPr lang="en-US" sz="2800" b="1" i="1">
                          <a:latin typeface="Cambria Math"/>
                        </a:rPr>
                        <m:t>𝟒𝟔</m:t>
                      </m:r>
                      <m:r>
                        <a:rPr lang="en-US" sz="2800" b="1" i="1">
                          <a:latin typeface="Cambria Math"/>
                        </a:rPr>
                        <m:t>°)</m:t>
                      </m:r>
                    </m:oMath>
                  </m:oMathPara>
                </a14:m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𝟗𝟎</m:t>
                      </m:r>
                      <m:r>
                        <a:rPr lang="en-US" sz="2800" b="1" i="1">
                          <a:latin typeface="Cambria Math"/>
                        </a:rPr>
                        <m:t>°−</m:t>
                      </m:r>
                      <m:r>
                        <a:rPr lang="en-US" sz="2800" b="1" i="1">
                          <a:latin typeface="Cambria Math"/>
                        </a:rPr>
                        <m:t>𝜽</m:t>
                      </m:r>
                      <m:r>
                        <a:rPr lang="en-US" sz="2800" b="1" i="1" smtClean="0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 </m:t>
                      </m:r>
                      <m:r>
                        <a:rPr lang="en-US" sz="2800" b="1" i="1">
                          <a:latin typeface="Cambria Math"/>
                        </a:rPr>
                        <m:t>𝜽</m:t>
                      </m:r>
                      <m:r>
                        <a:rPr lang="en-US" sz="2800" b="1" i="1" smtClean="0">
                          <a:latin typeface="Cambria Math"/>
                        </a:rPr>
                        <m:t>+</m:t>
                      </m:r>
                      <m:r>
                        <a:rPr lang="en-US" sz="2800" b="1" i="1" smtClean="0">
                          <a:latin typeface="Cambria Math"/>
                        </a:rPr>
                        <m:t>𝟒𝟔</m:t>
                      </m:r>
                    </m:oMath>
                  </m:oMathPara>
                </a14:m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𝟐</m:t>
                      </m:r>
                      <m:r>
                        <a:rPr lang="en-US" sz="2800" b="1" i="1">
                          <a:latin typeface="Cambria Math"/>
                        </a:rPr>
                        <m:t>𝜽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>
                          <a:latin typeface="Cambria Math"/>
                        </a:rPr>
                        <m:t>𝟒𝟒</m:t>
                      </m:r>
                      <m:r>
                        <a:rPr lang="en-US" sz="2800" b="1" i="1">
                          <a:latin typeface="Cambria Math"/>
                        </a:rPr>
                        <m:t>°</m:t>
                      </m:r>
                    </m:oMath>
                  </m:oMathPara>
                </a14:m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𝜽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r>
                        <a:rPr lang="en-US" sz="2800" b="1" i="1" smtClean="0">
                          <a:latin typeface="Cambria Math"/>
                        </a:rPr>
                        <m:t>𝟐𝟐</m:t>
                      </m:r>
                      <m:r>
                        <a:rPr lang="en-US" sz="2800" b="1" i="1">
                          <a:latin typeface="Cambria Math"/>
                        </a:rPr>
                        <m:t>°</m:t>
                      </m:r>
                    </m:oMath>
                  </m:oMathPara>
                </a14:m>
                <a:endParaRPr lang="en-US" sz="28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b="1" i="1" dirty="0"/>
              </a:p>
              <a:p>
                <a:pPr marL="0" indent="0" algn="ctr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76350"/>
                <a:ext cx="8534400" cy="3564826"/>
              </a:xfrm>
              <a:blipFill rotWithShape="1">
                <a:blip r:embed="rId2"/>
                <a:stretch>
                  <a:fillRect l="-1429" t="-2051" b="-300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1741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Sample Problem 5</a:t>
                </a:r>
                <a:r>
                  <a:rPr lang="en-US" sz="2400" dirty="0"/>
                  <a:t>:  Find the value of 𝜽 that makes each statement true.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i="1" dirty="0"/>
                  <a:t>b.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                                             </m:t>
                    </m:r>
                    <m:r>
                      <a:rPr lang="en-US" sz="2400" b="1" i="1">
                        <a:latin typeface="Cambria Math"/>
                      </a:rPr>
                      <m:t>𝒄𝒐𝒔</m:t>
                    </m:r>
                    <m:r>
                      <a:rPr lang="en-US" sz="2400" b="1" i="1">
                        <a:latin typeface="Cambria Math"/>
                      </a:rPr>
                      <m:t>𝜽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𝒔𝒊𝒏</m:t>
                    </m:r>
                    <m:r>
                      <a:rPr lang="en-US" sz="2400" b="1" i="1">
                        <a:latin typeface="Cambria Math"/>
                      </a:rPr>
                      <m:t>(</m:t>
                    </m:r>
                    <m:r>
                      <a:rPr lang="en-US" sz="2400" b="1" i="1">
                        <a:latin typeface="Cambria Math"/>
                      </a:rPr>
                      <m:t>𝜽</m:t>
                    </m:r>
                    <m:r>
                      <a:rPr lang="en-US" sz="2400" b="1" i="1">
                        <a:latin typeface="Cambria Math"/>
                      </a:rPr>
                      <m:t>−</m:t>
                    </m:r>
                    <m:r>
                      <a:rPr lang="en-US" sz="2400" b="1" i="1">
                        <a:latin typeface="Cambria Math"/>
                      </a:rPr>
                      <m:t>𝟑𝟎</m:t>
                    </m:r>
                    <m:r>
                      <a:rPr lang="en-US" sz="2400" b="1" i="1">
                        <a:latin typeface="Cambria Math"/>
                      </a:rPr>
                      <m:t>°)</m:t>
                    </m:r>
                  </m:oMath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123" t="-16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12821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5750"/>
            <a:ext cx="8229600" cy="685800"/>
          </a:xfrm>
        </p:spPr>
        <p:txBody>
          <a:bodyPr>
            <a:no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/>
                  <a:t>Sample Problem 5</a:t>
                </a:r>
                <a:r>
                  <a:rPr lang="en-US" sz="2400" dirty="0"/>
                  <a:t>:  Find the value of 𝜽 that makes each statement true.</a:t>
                </a:r>
              </a:p>
              <a:p>
                <a:pPr marL="457200" indent="-457200">
                  <a:spcBef>
                    <a:spcPts val="0"/>
                  </a:spcBef>
                  <a:spcAft>
                    <a:spcPts val="600"/>
                  </a:spcAft>
                  <a:buAutoNum type="alphaLcPeriod" startAt="2"/>
                </a:pP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                                            </m:t>
                    </m:r>
                    <m:r>
                      <a:rPr lang="en-US" sz="2400" b="1" i="1">
                        <a:latin typeface="Cambria Math"/>
                      </a:rPr>
                      <m:t>𝒄𝒐𝒔</m:t>
                    </m:r>
                    <m:r>
                      <a:rPr lang="en-US" sz="2400" b="1" i="1">
                        <a:latin typeface="Cambria Math"/>
                      </a:rPr>
                      <m:t>𝜽</m:t>
                    </m:r>
                    <m:r>
                      <a:rPr lang="en-US" sz="2400" b="1" i="1">
                        <a:latin typeface="Cambria Math"/>
                      </a:rPr>
                      <m:t>=</m:t>
                    </m:r>
                    <m:r>
                      <a:rPr lang="en-US" sz="2400" b="1" i="1">
                        <a:latin typeface="Cambria Math"/>
                      </a:rPr>
                      <m:t>𝒔𝒊𝒏</m:t>
                    </m:r>
                    <m:d>
                      <m:dPr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latin typeface="Cambria Math"/>
                          </a:rPr>
                          <m:t>𝜽</m:t>
                        </m:r>
                        <m:r>
                          <a:rPr lang="en-US" sz="2400" b="1" i="1"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latin typeface="Cambria Math"/>
                          </a:rPr>
                          <m:t>𝟑𝟎</m:t>
                        </m:r>
                        <m:r>
                          <a:rPr lang="en-US" sz="2400" b="1" i="1">
                            <a:latin typeface="Cambria Math"/>
                          </a:rPr>
                          <m:t>°</m:t>
                        </m:r>
                      </m:e>
                    </m:d>
                  </m:oMath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𝒔𝒊𝒏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𝟗𝟎</m:t>
                          </m:r>
                          <m:r>
                            <a:rPr lang="en-US" sz="2400" b="1" i="1">
                              <a:latin typeface="Cambria Math"/>
                            </a:rPr>
                            <m:t>°−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𝜽</m:t>
                          </m:r>
                        </m:e>
                      </m:d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𝒔𝒊𝒏</m:t>
                      </m:r>
                      <m:d>
                        <m:d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latin typeface="Cambria Math"/>
                            </a:rPr>
                            <m:t>𝜽</m:t>
                          </m:r>
                          <m:r>
                            <a:rPr lang="en-US" sz="2400" b="1" i="1"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𝟑𝟎</m:t>
                          </m:r>
                          <m:r>
                            <a:rPr lang="en-US" sz="2400" b="1" i="1">
                              <a:latin typeface="Cambria Math"/>
                            </a:rPr>
                            <m:t>°</m:t>
                          </m:r>
                        </m:e>
                      </m:d>
                    </m:oMath>
                  </m:oMathPara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𝟗𝟎</m:t>
                      </m:r>
                      <m:r>
                        <a:rPr lang="en-US" sz="2400" b="1" i="1">
                          <a:latin typeface="Cambria Math"/>
                        </a:rPr>
                        <m:t>°−</m:t>
                      </m:r>
                      <m:r>
                        <a:rPr lang="en-US" sz="2400" b="1" i="1">
                          <a:latin typeface="Cambria Math"/>
                        </a:rPr>
                        <m:t>𝜽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𝜽</m:t>
                      </m:r>
                      <m:r>
                        <a:rPr lang="en-US" sz="2400" b="1" i="1" smtClean="0"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latin typeface="Cambria Math"/>
                        </a:rPr>
                        <m:t>𝟑𝟎</m:t>
                      </m:r>
                      <m:r>
                        <a:rPr lang="en-US" sz="2400" b="1" i="1">
                          <a:latin typeface="Cambria Math"/>
                        </a:rPr>
                        <m:t>°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0" smtClean="0"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latin typeface="Cambria Math"/>
                        </a:rPr>
                        <m:t>𝜽</m:t>
                      </m:r>
                      <m:r>
                        <a:rPr lang="en-US" sz="2400" b="1" i="1">
                          <a:latin typeface="Cambria Math"/>
                        </a:rPr>
                        <m:t>= </m:t>
                      </m:r>
                      <m:r>
                        <a:rPr lang="en-US" sz="2400" b="1" i="1">
                          <a:latin typeface="Cambria Math"/>
                        </a:rPr>
                        <m:t>𝟏𝟐𝟎</m:t>
                      </m:r>
                      <m:r>
                        <a:rPr lang="en-US" sz="2400" b="1" i="1">
                          <a:latin typeface="Cambria Math"/>
                        </a:rPr>
                        <m:t>°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𝜽</m:t>
                      </m:r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𝟔𝟎</m:t>
                      </m:r>
                      <m:r>
                        <a:rPr lang="en-US" sz="2400" b="1" i="1">
                          <a:latin typeface="Cambria Math"/>
                        </a:rPr>
                        <m:t>°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1123950"/>
                <a:ext cx="8686800" cy="3733800"/>
              </a:xfrm>
              <a:blipFill rotWithShape="1">
                <a:blip r:embed="rId2"/>
                <a:stretch>
                  <a:fillRect l="-1123" t="-16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07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68" y="285750"/>
            <a:ext cx="8229600" cy="685800"/>
          </a:xfrm>
        </p:spPr>
        <p:txBody>
          <a:bodyPr>
            <a:noAutofit/>
          </a:bodyPr>
          <a:lstStyle/>
          <a:p>
            <a:r>
              <a:rPr lang="en-US" sz="2800" b="1" dirty="0"/>
              <a:t>Trigonometric Ratios</a:t>
            </a:r>
            <a:endParaRPr 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71550"/>
                <a:ext cx="8686800" cy="4026003"/>
              </a:xfrm>
            </p:spPr>
            <p:txBody>
              <a:bodyPr>
                <a:normAutofit/>
              </a:bodyPr>
              <a:lstStyle/>
              <a:p>
                <a:pPr algn="ctr"/>
                <a:r>
                  <a:rPr lang="en-US" sz="2800" dirty="0"/>
                  <a:t>Trigonometric Ratios are ratios of the measure of two sides of a right triangle.</a:t>
                </a:r>
              </a:p>
              <a:p>
                <a:pPr algn="ctr"/>
                <a:r>
                  <a:rPr lang="en-US" sz="2800" dirty="0"/>
                  <a:t>Common trigonometric ratios are: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𝒔𝒊𝒏𝒆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𝒔𝒊𝒏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dirty="0"/>
                  <a:t>,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𝒄𝒐𝒔𝒊𝒏𝒆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𝒄𝒐𝒔</m:t>
                        </m:r>
                      </m:e>
                    </m:d>
                    <m:r>
                      <a:rPr lang="en-US" sz="2800" b="0" i="0" smtClean="0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𝒕𝒂𝒏𝒈𝒆𝒏𝒕</m:t>
                    </m:r>
                    <m:d>
                      <m:dPr>
                        <m:ctrlPr>
                          <a:rPr lang="en-US" sz="28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1" i="1">
                            <a:latin typeface="Cambria Math"/>
                          </a:rPr>
                          <m:t>𝒕𝒂𝒏</m:t>
                        </m:r>
                      </m:e>
                    </m:d>
                    <m:r>
                      <a:rPr lang="en-US" sz="2800" b="0" i="0" smtClean="0">
                        <a:latin typeface="Cambria Math"/>
                      </a:rPr>
                      <m:t>,</m:t>
                    </m:r>
                    <m:r>
                      <a:rPr lang="en-US" sz="2800" b="1" i="1">
                        <a:latin typeface="Cambria Math"/>
                      </a:rPr>
                      <m:t>  </m:t>
                    </m:r>
                    <m:r>
                      <a:rPr lang="en-US" sz="2800" b="1" i="1">
                        <a:latin typeface="Cambria Math"/>
                      </a:rPr>
                      <m:t>𝒄𝒐𝒔𝒆𝒄𝒂𝒏𝒕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𝒄𝒔𝒄</m:t>
                    </m:r>
                    <m:r>
                      <a:rPr lang="en-US" sz="2800" b="1" i="1">
                        <a:latin typeface="Cambria Math"/>
                      </a:rPr>
                      <m:t>), </m:t>
                    </m:r>
                    <m:r>
                      <a:rPr lang="en-US" sz="2800" b="1" i="1">
                        <a:latin typeface="Cambria Math"/>
                      </a:rPr>
                      <m:t>𝒔𝒆𝒄𝒂𝒏𝒕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𝒔𝒆𝒄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 </a:t>
                </a:r>
                <a:r>
                  <a:rPr lang="en-US" sz="2800" dirty="0"/>
                  <a:t>and</a:t>
                </a:r>
                <a:r>
                  <a:rPr lang="en-US" sz="2800" b="1" dirty="0"/>
                  <a:t> </a:t>
                </a:r>
                <a14:m>
                  <m:oMath xmlns:m="http://schemas.openxmlformats.org/officeDocument/2006/math">
                    <m:r>
                      <a:rPr lang="en-US" sz="2800" b="1" i="1">
                        <a:latin typeface="Cambria Math"/>
                      </a:rPr>
                      <m:t>𝒄𝒐𝒕𝒂𝒏𝒈𝒆𝒏𝒕</m:t>
                    </m:r>
                    <m:r>
                      <a:rPr lang="en-US" sz="2800" b="1" i="1">
                        <a:latin typeface="Cambria Math"/>
                      </a:rPr>
                      <m:t>(</m:t>
                    </m:r>
                    <m:r>
                      <a:rPr lang="en-US" sz="2800" b="1" i="1">
                        <a:latin typeface="Cambria Math"/>
                      </a:rPr>
                      <m:t>𝒄𝒐𝒕</m:t>
                    </m:r>
                    <m:r>
                      <a:rPr lang="en-US" sz="2800" b="1" i="1">
                        <a:latin typeface="Cambria Math"/>
                      </a:rPr>
                      <m:t>)</m:t>
                    </m:r>
                  </m:oMath>
                </a14:m>
                <a:r>
                  <a:rPr lang="en-US" sz="2800" b="1" dirty="0"/>
                  <a:t>.</a:t>
                </a:r>
                <a:endParaRPr lang="en-US" sz="2800" dirty="0"/>
              </a:p>
              <a:p>
                <a:pPr marL="0" lvl="0" indent="0"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71550"/>
                <a:ext cx="8686800" cy="4026003"/>
              </a:xfrm>
              <a:blipFill rotWithShape="1">
                <a:blip r:embed="rId2"/>
                <a:stretch>
                  <a:fillRect l="-1474" t="-1362" r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77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>
            <a:off x="3886200" y="1428750"/>
            <a:ext cx="1939925" cy="1216660"/>
          </a:xfrm>
          <a:prstGeom prst="rtTriangl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9550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71550"/>
                <a:ext cx="8229600" cy="3699272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                                          </a:t>
                </a:r>
                <a:r>
                  <a:rPr lang="en-US" sz="2400" b="1" dirty="0"/>
                  <a:t>B</a:t>
                </a: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</a:t>
                </a:r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Opposite Leg                     Hypotenuse</a:t>
                </a:r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                  C    Adjacent leg   A</a:t>
                </a:r>
              </a:p>
              <a:p>
                <a:pPr marL="0" indent="0" algn="ctr">
                  <a:buNone/>
                </a:pPr>
                <a:endParaRPr lang="en-US" sz="2800" b="1" i="1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𝒔𝒊𝒏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𝑨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𝒍𝒆𝒈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𝒐𝒑𝒑𝒐𝒔𝒊𝒕𝒆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𝒕𝒐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𝑨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𝒉𝒚𝒑𝒐𝒕𝒆𝒏𝒖𝒔𝒆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𝑩𝑪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𝑨𝑩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71550"/>
                <a:ext cx="8229600" cy="3699272"/>
              </a:xfrm>
              <a:blipFill rotWithShape="1">
                <a:blip r:embed="rId2"/>
                <a:stretch>
                  <a:fillRect l="-1481" t="-2636" r="-14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86200" y="2415540"/>
            <a:ext cx="254000" cy="22987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126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>
            <a:off x="3886200" y="1428750"/>
            <a:ext cx="1939925" cy="1216660"/>
          </a:xfrm>
          <a:prstGeom prst="rtTriangl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9550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71550"/>
                <a:ext cx="8229600" cy="3699272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                                          </a:t>
                </a:r>
                <a:r>
                  <a:rPr lang="en-US" sz="2400" b="1" dirty="0"/>
                  <a:t>B</a:t>
                </a: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</a:t>
                </a:r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Opposite Leg                     Hypotenuse</a:t>
                </a:r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                  C    Adjacent leg   A</a:t>
                </a:r>
              </a:p>
              <a:p>
                <a:pPr marL="0" indent="0" algn="ctr">
                  <a:buNone/>
                </a:pPr>
                <a:endParaRPr lang="en-US" sz="2800" b="1" i="1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𝒄𝒐𝒔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𝑨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𝒍𝒆𝒈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𝒂𝒅𝒋𝒂𝒄𝒆𝒏𝒕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𝒕𝒐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𝑨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𝒉𝒚𝒑𝒐𝒕𝒆𝒏𝒖𝒔𝒆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𝑪𝑨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𝑨𝑩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71550"/>
                <a:ext cx="8229600" cy="3699272"/>
              </a:xfrm>
              <a:blipFill rotWithShape="1">
                <a:blip r:embed="rId2"/>
                <a:stretch>
                  <a:fillRect l="-1481" t="-2636" r="-1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86200" y="2415540"/>
            <a:ext cx="254000" cy="22987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36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>
            <a:off x="3886200" y="1428750"/>
            <a:ext cx="1939925" cy="1216660"/>
          </a:xfrm>
          <a:prstGeom prst="rtTriangl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9550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71550"/>
                <a:ext cx="8229600" cy="3699272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                                          </a:t>
                </a:r>
                <a:r>
                  <a:rPr lang="en-US" sz="2400" b="1" dirty="0"/>
                  <a:t>B</a:t>
                </a: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</a:t>
                </a:r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Opposite Leg                     Hypotenuse</a:t>
                </a:r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                  C    Adjacent leg   A</a:t>
                </a:r>
              </a:p>
              <a:p>
                <a:pPr marL="0" indent="0" algn="ctr">
                  <a:buNone/>
                </a:pPr>
                <a:endParaRPr lang="en-US" sz="2800" b="1" i="1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>
                          <a:latin typeface="Cambria Math"/>
                        </a:rPr>
                        <m:t>𝒕𝒂𝒏</m:t>
                      </m:r>
                      <m:r>
                        <a:rPr lang="en-US" sz="2800" b="1" i="1">
                          <a:latin typeface="Cambria Math"/>
                        </a:rPr>
                        <m:t> ∠</m:t>
                      </m:r>
                      <m:r>
                        <a:rPr lang="en-US" sz="2800" b="1" i="1">
                          <a:latin typeface="Cambria Math"/>
                        </a:rPr>
                        <m:t>𝑨</m:t>
                      </m:r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𝒍𝒆𝒈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𝒐𝒑𝒑𝒐𝒔𝒊𝒕𝒆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𝒕𝒐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𝑨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sz="28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𝒍𝒆𝒈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𝒂𝒅𝒋𝒂𝒄𝒆𝒏𝒕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𝒕𝒐</m:t>
                          </m:r>
                          <m:r>
                            <a:rPr lang="en-US" sz="2800" b="1" i="1">
                              <a:latin typeface="Cambria Math"/>
                            </a:rPr>
                            <m:t> ∠</m:t>
                          </m:r>
                          <m:r>
                            <a:rPr lang="en-US" sz="28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8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𝑩𝑪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8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b="1" i="1">
                                  <a:latin typeface="Cambria Math"/>
                                </a:rPr>
                                <m:t>𝑪𝑨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71550"/>
                <a:ext cx="8229600" cy="3699272"/>
              </a:xfrm>
              <a:blipFill rotWithShape="1">
                <a:blip r:embed="rId2"/>
                <a:stretch>
                  <a:fillRect l="-1481" t="-2636" r="-20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86200" y="2415540"/>
            <a:ext cx="254000" cy="22987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36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>
            <a:off x="3886200" y="1428750"/>
            <a:ext cx="1939925" cy="1216660"/>
          </a:xfrm>
          <a:prstGeom prst="rtTriangl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9550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71550"/>
                <a:ext cx="8229600" cy="4049366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                                              </a:t>
                </a:r>
                <a:r>
                  <a:rPr lang="en-US" sz="2400" b="1" dirty="0"/>
                  <a:t>B</a:t>
                </a: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</a:t>
                </a:r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Opposite Leg                      Hypotenuse</a:t>
                </a:r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                      C    Adjacent leg   A</a:t>
                </a:r>
              </a:p>
              <a:p>
                <a:pPr marL="0" indent="0" algn="ctr">
                  <a:buNone/>
                </a:pPr>
                <a:endParaRPr lang="en-US" sz="2800" b="1" i="1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>
                          <a:latin typeface="Cambria Math"/>
                        </a:rPr>
                        <m:t>𝒄𝒔𝒄</m:t>
                      </m:r>
                      <m:r>
                        <a:rPr lang="en-US" sz="2600" b="1" i="1">
                          <a:latin typeface="Cambria Math"/>
                        </a:rPr>
                        <m:t> ∠</m:t>
                      </m:r>
                      <m:r>
                        <a:rPr lang="en-US" sz="2600" b="1" i="1">
                          <a:latin typeface="Cambria Math"/>
                        </a:rPr>
                        <m:t>𝑨</m:t>
                      </m:r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600" b="1" i="1">
                              <a:latin typeface="Cambria Math"/>
                            </a:rPr>
                            <m:t>𝒔𝒊𝒏</m:t>
                          </m:r>
                          <m:r>
                            <a:rPr lang="en-US" sz="2600" b="1" i="1">
                              <a:latin typeface="Cambria Math"/>
                            </a:rPr>
                            <m:t>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𝒉𝒚𝒑𝒐𝒕𝒆𝒏𝒖𝒔𝒆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sz="26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𝒍𝒆𝒈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𝒐𝒑𝒑𝒐𝒔𝒊𝒕𝒆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𝒕𝒐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6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b="1" i="1">
                                  <a:latin typeface="Cambria Math"/>
                                </a:rPr>
                                <m:t>𝑨𝑩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6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b="1" i="1">
                                  <a:latin typeface="Cambria Math"/>
                                </a:rPr>
                                <m:t>𝑩𝑪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71550"/>
                <a:ext cx="8229600" cy="4049366"/>
              </a:xfrm>
              <a:blipFill rotWithShape="1">
                <a:blip r:embed="rId2"/>
                <a:stretch>
                  <a:fillRect l="-1259" t="-1203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86200" y="2415540"/>
            <a:ext cx="254000" cy="22987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36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>
            <a:off x="3886200" y="1428750"/>
            <a:ext cx="1939925" cy="1216660"/>
          </a:xfrm>
          <a:prstGeom prst="rtTriangle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9550"/>
            <a:ext cx="8229600" cy="857250"/>
          </a:xfrm>
        </p:spPr>
        <p:txBody>
          <a:bodyPr>
            <a:normAutofit/>
          </a:bodyPr>
          <a:lstStyle/>
          <a:p>
            <a:r>
              <a:rPr lang="en-US" sz="2800" b="1" dirty="0"/>
              <a:t>Trigonometric Ratios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971550"/>
                <a:ext cx="8229600" cy="4049366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800" b="1" dirty="0"/>
                  <a:t>                                              </a:t>
                </a:r>
                <a:r>
                  <a:rPr lang="en-US" sz="2400" b="1" dirty="0"/>
                  <a:t>B</a:t>
                </a: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</a:t>
                </a:r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Opposite Leg                      Hypotenuse</a:t>
                </a:r>
              </a:p>
              <a:p>
                <a:pPr marL="0" indent="0">
                  <a:buNone/>
                </a:pPr>
                <a:endParaRPr lang="en-US" sz="2400" b="1" i="1" dirty="0"/>
              </a:p>
              <a:p>
                <a:pPr marL="0" indent="0">
                  <a:buNone/>
                </a:pPr>
                <a:r>
                  <a:rPr lang="en-US" sz="2400" b="1" i="1" dirty="0"/>
                  <a:t>                                                    C    Adjacent leg   A</a:t>
                </a:r>
              </a:p>
              <a:p>
                <a:pPr marL="0" indent="0" algn="ctr">
                  <a:buNone/>
                </a:pPr>
                <a:endParaRPr lang="en-US" sz="2800" b="1" i="1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1" i="1">
                          <a:latin typeface="Cambria Math"/>
                        </a:rPr>
                        <m:t>𝒔𝒆𝒄</m:t>
                      </m:r>
                      <m:r>
                        <a:rPr lang="en-US" sz="2600" b="1" i="1">
                          <a:latin typeface="Cambria Math"/>
                        </a:rPr>
                        <m:t> ∠</m:t>
                      </m:r>
                      <m:r>
                        <a:rPr lang="en-US" sz="2600" b="1" i="1">
                          <a:latin typeface="Cambria Math"/>
                        </a:rPr>
                        <m:t>𝑨</m:t>
                      </m:r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600" b="1" i="1">
                              <a:latin typeface="Cambria Math"/>
                            </a:rPr>
                            <m:t>𝒄𝒐𝒔</m:t>
                          </m:r>
                          <m:r>
                            <a:rPr lang="en-US" sz="2600" b="1" i="1">
                              <a:latin typeface="Cambria Math"/>
                            </a:rPr>
                            <m:t>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6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𝒉𝒚𝒑𝒐𝒕𝒆𝒏𝒖𝒔𝒆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</m:num>
                        <m:den>
                          <m:r>
                            <a:rPr lang="en-US" sz="2600" b="1" i="1">
                              <a:latin typeface="Cambria Math"/>
                            </a:rPr>
                            <m:t>𝒎𝒆𝒂𝒔𝒖𝒓𝒆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𝒐𝒇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𝒍𝒆𝒈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𝒂𝒅𝒋𝒂𝒄𝒆𝒏𝒕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𝒕𝒐</m:t>
                          </m:r>
                          <m:r>
                            <a:rPr lang="en-US" sz="2600" b="1" i="1">
                              <a:latin typeface="Cambria Math"/>
                            </a:rPr>
                            <m:t> ∠</m:t>
                          </m:r>
                          <m:r>
                            <a:rPr lang="en-US" sz="2600" b="1" i="1">
                              <a:latin typeface="Cambria Math"/>
                            </a:rPr>
                            <m:t>𝑨</m:t>
                          </m:r>
                        </m:den>
                      </m:f>
                      <m:r>
                        <a:rPr lang="en-US" sz="26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sz="26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b="1" i="1">
                                  <a:latin typeface="Cambria Math"/>
                                </a:rPr>
                                <m:t>𝑨𝑩</m:t>
                              </m:r>
                            </m:e>
                          </m:acc>
                        </m:num>
                        <m:den>
                          <m:acc>
                            <m:accPr>
                              <m:chr m:val="̅"/>
                              <m:ctrlPr>
                                <a:rPr lang="en-US" sz="2600" b="1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600" b="1" i="1">
                                  <a:latin typeface="Cambria Math"/>
                                </a:rPr>
                                <m:t>𝑪𝑨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en-US" sz="2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971550"/>
                <a:ext cx="8229600" cy="4049366"/>
              </a:xfrm>
              <a:blipFill rotWithShape="1">
                <a:blip r:embed="rId2"/>
                <a:stretch>
                  <a:fillRect l="-1259" t="-1203" r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 descr="C:\Users\nicart\Dropbox\algebra 1\Horizontal Logo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227" y="4868852"/>
            <a:ext cx="2414016" cy="30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886200" y="2415540"/>
            <a:ext cx="254000" cy="22987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73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1000</TotalTime>
  <Words>1280</Words>
  <Application>Microsoft Office PowerPoint</Application>
  <PresentationFormat>On-screen Show (16:9)</PresentationFormat>
  <Paragraphs>223</Paragraphs>
  <Slides>33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Cambria</vt:lpstr>
      <vt:lpstr>Cambria Math</vt:lpstr>
      <vt:lpstr>Office Theme</vt:lpstr>
      <vt:lpstr>Equation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  <vt:lpstr>Trigonometric Ratios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170</cp:revision>
  <dcterms:created xsi:type="dcterms:W3CDTF">2016-12-20T05:05:08Z</dcterms:created>
  <dcterms:modified xsi:type="dcterms:W3CDTF">2017-03-17T21:45:50Z</dcterms:modified>
</cp:coreProperties>
</file>